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7"/>
    <p:sldId id="257" r:id="rId78"/>
    <p:sldId id="258" r:id="rId79"/>
    <p:sldId id="259" r:id="rId80"/>
    <p:sldId id="260" r:id="rId81"/>
    <p:sldId id="261" r:id="rId82"/>
    <p:sldId id="262" r:id="rId83"/>
    <p:sldId id="263" r:id="rId84"/>
    <p:sldId id="264" r:id="rId85"/>
    <p:sldId id="265" r:id="rId86"/>
    <p:sldId id="266" r:id="rId87"/>
    <p:sldId id="267" r:id="rId88"/>
    <p:sldId id="268" r:id="rId89"/>
    <p:sldId id="269" r:id="rId90"/>
    <p:sldId id="270" r:id="rId91"/>
    <p:sldId id="271" r:id="rId92"/>
    <p:sldId id="272" r:id="rId93"/>
    <p:sldId id="273" r:id="rId9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mabhadra" charset="1" panose="020006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Aileron" charset="1" panose="00000500000000000000"/>
      <p:regular r:id="rId35"/>
    </p:embeddedFont>
    <p:embeddedFont>
      <p:font typeface="Aileron Bold" charset="1" panose="00000800000000000000"/>
      <p:regular r:id="rId36"/>
    </p:embeddedFont>
    <p:embeddedFont>
      <p:font typeface="Aileron Italics" charset="1" panose="00000500000000000000"/>
      <p:regular r:id="rId37"/>
    </p:embeddedFont>
    <p:embeddedFont>
      <p:font typeface="Aileron Bold Italics" charset="1" panose="00000800000000000000"/>
      <p:regular r:id="rId38"/>
    </p:embeddedFont>
    <p:embeddedFont>
      <p:font typeface="Aileron Thin" charset="1" panose="00000300000000000000"/>
      <p:regular r:id="rId39"/>
    </p:embeddedFont>
    <p:embeddedFont>
      <p:font typeface="Aileron Thin Italics" charset="1" panose="00000300000000000000"/>
      <p:regular r:id="rId40"/>
    </p:embeddedFont>
    <p:embeddedFont>
      <p:font typeface="Aileron Light" charset="1" panose="00000400000000000000"/>
      <p:regular r:id="rId41"/>
    </p:embeddedFont>
    <p:embeddedFont>
      <p:font typeface="Aileron Light Italics" charset="1" panose="00000400000000000000"/>
      <p:regular r:id="rId42"/>
    </p:embeddedFont>
    <p:embeddedFont>
      <p:font typeface="Aileron Ultra-Bold" charset="1" panose="00000A00000000000000"/>
      <p:regular r:id="rId43"/>
    </p:embeddedFont>
    <p:embeddedFont>
      <p:font typeface="Aileron Ultra-Bold Italics" charset="1" panose="00000A00000000000000"/>
      <p:regular r:id="rId44"/>
    </p:embeddedFont>
    <p:embeddedFont>
      <p:font typeface="Aileron Heavy" charset="1" panose="00000A00000000000000"/>
      <p:regular r:id="rId45"/>
    </p:embeddedFont>
    <p:embeddedFont>
      <p:font typeface="Aileron Heavy Italics" charset="1" panose="00000A00000000000000"/>
      <p:regular r:id="rId46"/>
    </p:embeddedFont>
    <p:embeddedFont>
      <p:font typeface="Open Sans" charset="1" panose="00000000000000000000"/>
      <p:regular r:id="rId47"/>
    </p:embeddedFont>
    <p:embeddedFont>
      <p:font typeface="Open Sans Bold" charset="1" panose="00000000000000000000"/>
      <p:regular r:id="rId48"/>
    </p:embeddedFont>
    <p:embeddedFont>
      <p:font typeface="Open Sans Italics" charset="1" panose="00000000000000000000"/>
      <p:regular r:id="rId49"/>
    </p:embeddedFont>
    <p:embeddedFont>
      <p:font typeface="Open Sans Bold Italics" charset="1" panose="00000000000000000000"/>
      <p:regular r:id="rId50"/>
    </p:embeddedFont>
    <p:embeddedFont>
      <p:font typeface="Open Sans Light" charset="1" panose="00000000000000000000"/>
      <p:regular r:id="rId51"/>
    </p:embeddedFont>
    <p:embeddedFont>
      <p:font typeface="Open Sans Light Italics" charset="1" panose="00000000000000000000"/>
      <p:regular r:id="rId52"/>
    </p:embeddedFont>
    <p:embeddedFont>
      <p:font typeface="Open Sans Medium" charset="1" panose="00000000000000000000"/>
      <p:regular r:id="rId53"/>
    </p:embeddedFont>
    <p:embeddedFont>
      <p:font typeface="Open Sans Medium Italics" charset="1" panose="00000000000000000000"/>
      <p:regular r:id="rId54"/>
    </p:embeddedFont>
    <p:embeddedFont>
      <p:font typeface="Open Sans Semi-Bold" charset="1" panose="00000000000000000000"/>
      <p:regular r:id="rId55"/>
    </p:embeddedFont>
    <p:embeddedFont>
      <p:font typeface="Open Sans Semi-Bold Italics" charset="1" panose="00000000000000000000"/>
      <p:regular r:id="rId56"/>
    </p:embeddedFont>
    <p:embeddedFont>
      <p:font typeface="Open Sans Ultra-Bold" charset="1" panose="00000000000000000000"/>
      <p:regular r:id="rId57"/>
    </p:embeddedFont>
    <p:embeddedFont>
      <p:font typeface="Open Sans Ultra-Bold Italics" charset="1" panose="00000000000000000000"/>
      <p:regular r:id="rId58"/>
    </p:embeddedFont>
    <p:embeddedFont>
      <p:font typeface="Montserrat" charset="1" panose="00000500000000000000"/>
      <p:regular r:id="rId59"/>
    </p:embeddedFont>
    <p:embeddedFont>
      <p:font typeface="Montserrat Bold" charset="1" panose="00000800000000000000"/>
      <p:regular r:id="rId60"/>
    </p:embeddedFont>
    <p:embeddedFont>
      <p:font typeface="Montserrat Italics" charset="1" panose="00000500000000000000"/>
      <p:regular r:id="rId61"/>
    </p:embeddedFont>
    <p:embeddedFont>
      <p:font typeface="Montserrat Bold Italics" charset="1" panose="00000800000000000000"/>
      <p:regular r:id="rId62"/>
    </p:embeddedFont>
    <p:embeddedFont>
      <p:font typeface="Montserrat Thin" charset="1" panose="00000300000000000000"/>
      <p:regular r:id="rId63"/>
    </p:embeddedFont>
    <p:embeddedFont>
      <p:font typeface="Montserrat Thin Italics" charset="1" panose="00000300000000000000"/>
      <p:regular r:id="rId64"/>
    </p:embeddedFont>
    <p:embeddedFont>
      <p:font typeface="Montserrat Extra-Light" charset="1" panose="00000300000000000000"/>
      <p:regular r:id="rId65"/>
    </p:embeddedFont>
    <p:embeddedFont>
      <p:font typeface="Montserrat Extra-Light Italics" charset="1" panose="00000300000000000000"/>
      <p:regular r:id="rId66"/>
    </p:embeddedFont>
    <p:embeddedFont>
      <p:font typeface="Montserrat Light" charset="1" panose="00000400000000000000"/>
      <p:regular r:id="rId67"/>
    </p:embeddedFont>
    <p:embeddedFont>
      <p:font typeface="Montserrat Light Italics" charset="1" panose="00000400000000000000"/>
      <p:regular r:id="rId68"/>
    </p:embeddedFont>
    <p:embeddedFont>
      <p:font typeface="Montserrat Medium" charset="1" panose="00000600000000000000"/>
      <p:regular r:id="rId69"/>
    </p:embeddedFont>
    <p:embeddedFont>
      <p:font typeface="Montserrat Medium Italics" charset="1" panose="00000600000000000000"/>
      <p:regular r:id="rId70"/>
    </p:embeddedFont>
    <p:embeddedFont>
      <p:font typeface="Montserrat Semi-Bold" charset="1" panose="00000700000000000000"/>
      <p:regular r:id="rId71"/>
    </p:embeddedFont>
    <p:embeddedFont>
      <p:font typeface="Montserrat Semi-Bold Italics" charset="1" panose="00000700000000000000"/>
      <p:regular r:id="rId72"/>
    </p:embeddedFont>
    <p:embeddedFont>
      <p:font typeface="Montserrat Ultra-Bold" charset="1" panose="00000900000000000000"/>
      <p:regular r:id="rId73"/>
    </p:embeddedFont>
    <p:embeddedFont>
      <p:font typeface="Montserrat Ultra-Bold Italics" charset="1" panose="00000900000000000000"/>
      <p:regular r:id="rId74"/>
    </p:embeddedFont>
    <p:embeddedFont>
      <p:font typeface="Montserrat Heavy" charset="1" panose="00000A00000000000000"/>
      <p:regular r:id="rId75"/>
    </p:embeddedFont>
    <p:embeddedFont>
      <p:font typeface="Montserrat Heavy Italics" charset="1" panose="00000A0000000000000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slides/slide1.xml" Type="http://schemas.openxmlformats.org/officeDocument/2006/relationships/slide"/><Relationship Id="rId78" Target="slides/slide2.xml" Type="http://schemas.openxmlformats.org/officeDocument/2006/relationships/slide"/><Relationship Id="rId79" Target="slides/slide3.xml" Type="http://schemas.openxmlformats.org/officeDocument/2006/relationships/slide"/><Relationship Id="rId8" Target="fonts/font8.fntdata" Type="http://schemas.openxmlformats.org/officeDocument/2006/relationships/font"/><Relationship Id="rId80" Target="slides/slide4.xml" Type="http://schemas.openxmlformats.org/officeDocument/2006/relationships/slide"/><Relationship Id="rId81" Target="slides/slide5.xml" Type="http://schemas.openxmlformats.org/officeDocument/2006/relationships/slide"/><Relationship Id="rId82" Target="slides/slide6.xml" Type="http://schemas.openxmlformats.org/officeDocument/2006/relationships/slide"/><Relationship Id="rId83" Target="slides/slide7.xml" Type="http://schemas.openxmlformats.org/officeDocument/2006/relationships/slide"/><Relationship Id="rId84" Target="slides/slide8.xml" Type="http://schemas.openxmlformats.org/officeDocument/2006/relationships/slide"/><Relationship Id="rId85" Target="slides/slide9.xml" Type="http://schemas.openxmlformats.org/officeDocument/2006/relationships/slide"/><Relationship Id="rId86" Target="slides/slide10.xml" Type="http://schemas.openxmlformats.org/officeDocument/2006/relationships/slide"/><Relationship Id="rId87" Target="slides/slide11.xml" Type="http://schemas.openxmlformats.org/officeDocument/2006/relationships/slide"/><Relationship Id="rId88" Target="slides/slide12.xml" Type="http://schemas.openxmlformats.org/officeDocument/2006/relationships/slide"/><Relationship Id="rId89" Target="slides/slide13.xml" Type="http://schemas.openxmlformats.org/officeDocument/2006/relationships/slide"/><Relationship Id="rId9" Target="fonts/font9.fntdata" Type="http://schemas.openxmlformats.org/officeDocument/2006/relationships/font"/><Relationship Id="rId90" Target="slides/slide14.xml" Type="http://schemas.openxmlformats.org/officeDocument/2006/relationships/slide"/><Relationship Id="rId91" Target="slides/slide15.xml" Type="http://schemas.openxmlformats.org/officeDocument/2006/relationships/slide"/><Relationship Id="rId92" Target="slides/slide16.xml" Type="http://schemas.openxmlformats.org/officeDocument/2006/relationships/slide"/><Relationship Id="rId93" Target="slides/slide17.xml" Type="http://schemas.openxmlformats.org/officeDocument/2006/relationships/slide"/><Relationship Id="rId94" Target="slides/slide18.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11" Target="../media/image92.svg" Type="http://schemas.openxmlformats.org/officeDocument/2006/relationships/image"/><Relationship Id="rId12" Target="../media/image93.png" Type="http://schemas.openxmlformats.org/officeDocument/2006/relationships/image"/><Relationship Id="rId13" Target="../media/image94.svg" Type="http://schemas.openxmlformats.org/officeDocument/2006/relationships/image"/><Relationship Id="rId14" Target="../media/image95.png" Type="http://schemas.openxmlformats.org/officeDocument/2006/relationships/image"/><Relationship Id="rId15" Target="../media/image96.svg" Type="http://schemas.openxmlformats.org/officeDocument/2006/relationships/image"/><Relationship Id="rId16" Target="../media/image97.png" Type="http://schemas.openxmlformats.org/officeDocument/2006/relationships/image"/><Relationship Id="rId17" Target="../media/image98.svg" Type="http://schemas.openxmlformats.org/officeDocument/2006/relationships/image"/><Relationship Id="rId2" Target="../media/image83.pn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 Id="rId8" Target="../media/image89.png" Type="http://schemas.openxmlformats.org/officeDocument/2006/relationships/image"/><Relationship Id="rId9" Target="../media/image9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svg" Type="http://schemas.openxmlformats.org/officeDocument/2006/relationships/image"/><Relationship Id="rId11" Target="../media/image105.png" Type="http://schemas.openxmlformats.org/officeDocument/2006/relationships/image"/><Relationship Id="rId2" Target="../media/image99.png" Type="http://schemas.openxmlformats.org/officeDocument/2006/relationships/image"/><Relationship Id="rId3" Target="../media/image100.png" Type="http://schemas.openxmlformats.org/officeDocument/2006/relationships/image"/><Relationship Id="rId4" Target="../media/image76.png" Type="http://schemas.openxmlformats.org/officeDocument/2006/relationships/image"/><Relationship Id="rId5" Target="../media/image101.png" Type="http://schemas.openxmlformats.org/officeDocument/2006/relationships/image"/><Relationship Id="rId6" Target="../media/image102.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10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6.jpe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https://codebasics.io" TargetMode="External" Type="http://schemas.openxmlformats.org/officeDocument/2006/relationships/hyperlink"/><Relationship Id="rId11" Target="../media/image115.png" Type="http://schemas.openxmlformats.org/officeDocument/2006/relationships/image"/><Relationship Id="rId12" Target="../media/image116.png" Type="http://schemas.openxmlformats.org/officeDocument/2006/relationships/image"/><Relationship Id="rId13" Target="../media/image117.svg" Type="http://schemas.openxmlformats.org/officeDocument/2006/relationships/image"/><Relationship Id="rId14" Target="../media/image118.png" Type="http://schemas.openxmlformats.org/officeDocument/2006/relationships/image"/><Relationship Id="rId15" Target="../media/image119.svg" Type="http://schemas.openxmlformats.org/officeDocument/2006/relationships/image"/><Relationship Id="rId16" Target="../media/image120.png" Type="http://schemas.openxmlformats.org/officeDocument/2006/relationships/image"/><Relationship Id="rId17" Target="../media/image121.svg" Type="http://schemas.openxmlformats.org/officeDocument/2006/relationships/image"/><Relationship Id="rId18" Target="../media/image122.png" Type="http://schemas.openxmlformats.org/officeDocument/2006/relationships/image"/><Relationship Id="rId19" Target="../media/image123.svg" Type="http://schemas.openxmlformats.org/officeDocument/2006/relationships/image"/><Relationship Id="rId2" Target="../media/image1.png" Type="http://schemas.openxmlformats.org/officeDocument/2006/relationships/image"/><Relationship Id="rId20" Target="../media/image53.png" Type="http://schemas.openxmlformats.org/officeDocument/2006/relationships/image"/><Relationship Id="rId21" Target="../media/image6.png" Type="http://schemas.openxmlformats.org/officeDocument/2006/relationships/image"/><Relationship Id="rId3" Target="../media/image2.svg" Type="http://schemas.openxmlformats.org/officeDocument/2006/relationships/image"/><Relationship Id="rId4" Target="../media/image109.jpeg" Type="http://schemas.openxmlformats.org/officeDocument/2006/relationships/image"/><Relationship Id="rId5" Target="../media/image110.png" Type="http://schemas.openxmlformats.org/officeDocument/2006/relationships/image"/><Relationship Id="rId6" Target="../media/image111.svg" Type="http://schemas.openxmlformats.org/officeDocument/2006/relationships/image"/><Relationship Id="rId7" Target="../media/image112.png" Type="http://schemas.openxmlformats.org/officeDocument/2006/relationships/image"/><Relationship Id="rId8" Target="../media/image113.svg" Type="http://schemas.openxmlformats.org/officeDocument/2006/relationships/image"/><Relationship Id="rId9" Target="../media/image1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2" Target="../media/image44.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2.png" Type="http://schemas.openxmlformats.org/officeDocument/2006/relationships/image"/><Relationship Id="rId12" Target="../media/image63.svg" Type="http://schemas.openxmlformats.org/officeDocument/2006/relationships/image"/><Relationship Id="rId13" Target="../media/image64.png" Type="http://schemas.openxmlformats.org/officeDocument/2006/relationships/image"/><Relationship Id="rId14" Target="../media/image65.png" Type="http://schemas.openxmlformats.org/officeDocument/2006/relationships/image"/><Relationship Id="rId15" Target="../media/image66.png" Type="http://schemas.openxmlformats.org/officeDocument/2006/relationships/image"/><Relationship Id="rId16" Target="../media/image67.png" Type="http://schemas.openxmlformats.org/officeDocument/2006/relationships/image"/><Relationship Id="rId17" Target="../media/image68.svg" Type="http://schemas.openxmlformats.org/officeDocument/2006/relationships/image"/><Relationship Id="rId2" Target="../media/image53.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9.jpe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7569200" y="-2171771"/>
            <a:ext cx="5037725" cy="12713502"/>
          </a:xfrm>
          <a:custGeom>
            <a:avLst/>
            <a:gdLst/>
            <a:ahLst/>
            <a:cxnLst/>
            <a:rect r="r" b="b" t="t" l="l"/>
            <a:pathLst>
              <a:path h="12713502" w="5037725">
                <a:moveTo>
                  <a:pt x="0" y="0"/>
                </a:moveTo>
                <a:lnTo>
                  <a:pt x="5037725" y="0"/>
                </a:lnTo>
                <a:lnTo>
                  <a:pt x="5037725" y="12713502"/>
                </a:lnTo>
                <a:lnTo>
                  <a:pt x="0" y="1271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27811" y="-78652"/>
            <a:ext cx="7460189" cy="10816880"/>
            <a:chOff x="0" y="0"/>
            <a:chExt cx="23800956" cy="34510129"/>
          </a:xfrm>
        </p:grpSpPr>
        <p:sp>
          <p:nvSpPr>
            <p:cNvPr name="Freeform 4" id="4"/>
            <p:cNvSpPr/>
            <p:nvPr/>
          </p:nvSpPr>
          <p:spPr>
            <a:xfrm flipH="false" flipV="false" rot="0">
              <a:off x="-1216660" y="0"/>
              <a:ext cx="25017603" cy="34510092"/>
            </a:xfrm>
            <a:custGeom>
              <a:avLst/>
              <a:gdLst/>
              <a:ahLst/>
              <a:cxnLst/>
              <a:rect r="r" b="b" t="t" l="l"/>
              <a:pathLst>
                <a:path h="34510092" w="25017603">
                  <a:moveTo>
                    <a:pt x="6502908" y="0"/>
                  </a:moveTo>
                  <a:cubicBezTo>
                    <a:pt x="6448806" y="2992628"/>
                    <a:pt x="6272276" y="6099429"/>
                    <a:pt x="5490464" y="8993505"/>
                  </a:cubicBezTo>
                  <a:cubicBezTo>
                    <a:pt x="3746500" y="15448914"/>
                    <a:pt x="0" y="21950807"/>
                    <a:pt x="1609217" y="28829000"/>
                  </a:cubicBezTo>
                  <a:cubicBezTo>
                    <a:pt x="1906397" y="30099508"/>
                    <a:pt x="2353437" y="31330264"/>
                    <a:pt x="2937383" y="32497015"/>
                  </a:cubicBezTo>
                  <a:cubicBezTo>
                    <a:pt x="3069336" y="32760667"/>
                    <a:pt x="3830066" y="34510092"/>
                    <a:pt x="4167759" y="34510092"/>
                  </a:cubicBezTo>
                  <a:lnTo>
                    <a:pt x="25017603" y="34510092"/>
                  </a:lnTo>
                  <a:lnTo>
                    <a:pt x="25017603" y="0"/>
                  </a:lnTo>
                  <a:close/>
                </a:path>
              </a:pathLst>
            </a:custGeom>
            <a:blipFill>
              <a:blip r:embed="rId4"/>
              <a:stretch>
                <a:fillRect l="-58814" t="0" r="-58814" b="0"/>
              </a:stretch>
            </a:blipFill>
          </p:spPr>
        </p:sp>
      </p:grpSp>
      <p:grpSp>
        <p:nvGrpSpPr>
          <p:cNvPr name="Group 5" id="5"/>
          <p:cNvGrpSpPr/>
          <p:nvPr/>
        </p:nvGrpSpPr>
        <p:grpSpPr>
          <a:xfrm rot="0">
            <a:off x="9523879" y="3617760"/>
            <a:ext cx="593694" cy="5936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2F3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958452" y="8656109"/>
            <a:ext cx="602191" cy="6021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259547" y="4343443"/>
            <a:ext cx="408757" cy="4087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816764" y="7960098"/>
            <a:ext cx="442782" cy="442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7616161" y="0"/>
            <a:ext cx="473814" cy="571470"/>
            <a:chOff x="0" y="0"/>
            <a:chExt cx="710385" cy="856800"/>
          </a:xfrm>
        </p:grpSpPr>
        <p:sp>
          <p:nvSpPr>
            <p:cNvPr name="Freeform 18" id="18"/>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EFEFE"/>
            </a:solidFill>
          </p:spPr>
        </p:sp>
        <p:sp>
          <p:nvSpPr>
            <p:cNvPr name="TextBox 19" id="19"/>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a:t>
              </a:r>
            </a:p>
          </p:txBody>
        </p:sp>
      </p:grpSp>
      <p:sp>
        <p:nvSpPr>
          <p:cNvPr name="Freeform 20" id="20"/>
          <p:cNvSpPr/>
          <p:nvPr/>
        </p:nvSpPr>
        <p:spPr>
          <a:xfrm flipH="false" flipV="false" rot="0">
            <a:off x="2746271" y="227247"/>
            <a:ext cx="559363" cy="688447"/>
          </a:xfrm>
          <a:custGeom>
            <a:avLst/>
            <a:gdLst/>
            <a:ahLst/>
            <a:cxnLst/>
            <a:rect r="r" b="b" t="t" l="l"/>
            <a:pathLst>
              <a:path h="688447" w="559363">
                <a:moveTo>
                  <a:pt x="0" y="0"/>
                </a:moveTo>
                <a:lnTo>
                  <a:pt x="559363" y="0"/>
                </a:lnTo>
                <a:lnTo>
                  <a:pt x="559363" y="688446"/>
                </a:lnTo>
                <a:lnTo>
                  <a:pt x="0" y="6884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5658081" y="129525"/>
            <a:ext cx="1958080" cy="245745"/>
          </a:xfrm>
          <a:prstGeom prst="rect">
            <a:avLst/>
          </a:prstGeom>
        </p:spPr>
        <p:txBody>
          <a:bodyPr anchor="t" rtlCol="false" tIns="0" lIns="0" bIns="0" rIns="0">
            <a:spAutoFit/>
          </a:bodyPr>
          <a:lstStyle/>
          <a:p>
            <a:pPr algn="l" marL="0" indent="0" lvl="0">
              <a:lnSpc>
                <a:spcPts val="1800"/>
              </a:lnSpc>
              <a:spcBef>
                <a:spcPct val="0"/>
              </a:spcBef>
            </a:pPr>
            <a:r>
              <a:rPr lang="en-US" sz="1800" spc="359" strike="noStrike" u="none">
                <a:solidFill>
                  <a:srgbClr val="FEFEFE"/>
                </a:solidFill>
                <a:latin typeface="Ramabhadra"/>
              </a:rPr>
              <a:t>ATLIQ MART</a:t>
            </a:r>
          </a:p>
        </p:txBody>
      </p:sp>
      <p:grpSp>
        <p:nvGrpSpPr>
          <p:cNvPr name="Group 22" id="22"/>
          <p:cNvGrpSpPr/>
          <p:nvPr/>
        </p:nvGrpSpPr>
        <p:grpSpPr>
          <a:xfrm rot="-10800000">
            <a:off x="17813610" y="9830613"/>
            <a:ext cx="474390" cy="456387"/>
            <a:chOff x="0" y="0"/>
            <a:chExt cx="632520" cy="608516"/>
          </a:xfrm>
        </p:grpSpPr>
        <p:grpSp>
          <p:nvGrpSpPr>
            <p:cNvPr name="Group 23" id="23"/>
            <p:cNvGrpSpPr/>
            <p:nvPr/>
          </p:nvGrpSpPr>
          <p:grpSpPr>
            <a:xfrm rot="-10800000">
              <a:off x="0" y="229654"/>
              <a:ext cx="504717" cy="153454"/>
              <a:chOff x="0" y="0"/>
              <a:chExt cx="35507" cy="10796"/>
            </a:xfrm>
          </p:grpSpPr>
          <p:sp>
            <p:nvSpPr>
              <p:cNvPr name="Freeform 24" id="2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25" id="2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10800000">
              <a:off x="0" y="0"/>
              <a:ext cx="632520" cy="153454"/>
              <a:chOff x="0" y="0"/>
              <a:chExt cx="44498" cy="10796"/>
            </a:xfrm>
          </p:grpSpPr>
          <p:sp>
            <p:nvSpPr>
              <p:cNvPr name="Freeform 27" id="2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28" id="2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10800000">
              <a:off x="0" y="455062"/>
              <a:ext cx="316260" cy="153454"/>
              <a:chOff x="0" y="0"/>
              <a:chExt cx="22249" cy="10796"/>
            </a:xfrm>
          </p:grpSpPr>
          <p:sp>
            <p:nvSpPr>
              <p:cNvPr name="Freeform 30" id="3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31" id="3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32" id="32"/>
          <p:cNvGrpSpPr/>
          <p:nvPr/>
        </p:nvGrpSpPr>
        <p:grpSpPr>
          <a:xfrm rot="0">
            <a:off x="0" y="0"/>
            <a:ext cx="474390" cy="456387"/>
            <a:chOff x="0" y="0"/>
            <a:chExt cx="632520" cy="608516"/>
          </a:xfrm>
        </p:grpSpPr>
        <p:grpSp>
          <p:nvGrpSpPr>
            <p:cNvPr name="Group 33" id="33"/>
            <p:cNvGrpSpPr/>
            <p:nvPr/>
          </p:nvGrpSpPr>
          <p:grpSpPr>
            <a:xfrm rot="-10800000">
              <a:off x="0" y="229654"/>
              <a:ext cx="504717" cy="153454"/>
              <a:chOff x="0" y="0"/>
              <a:chExt cx="35507" cy="10796"/>
            </a:xfrm>
          </p:grpSpPr>
          <p:sp>
            <p:nvSpPr>
              <p:cNvPr name="Freeform 34" id="3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35" id="3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10800000">
              <a:off x="0" y="0"/>
              <a:ext cx="632520" cy="153454"/>
              <a:chOff x="0" y="0"/>
              <a:chExt cx="44498" cy="10796"/>
            </a:xfrm>
          </p:grpSpPr>
          <p:sp>
            <p:nvSpPr>
              <p:cNvPr name="Freeform 37" id="3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38" id="3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10800000">
              <a:off x="0" y="455062"/>
              <a:ext cx="316260" cy="153454"/>
              <a:chOff x="0" y="0"/>
              <a:chExt cx="22249" cy="10796"/>
            </a:xfrm>
          </p:grpSpPr>
          <p:sp>
            <p:nvSpPr>
              <p:cNvPr name="Freeform 40" id="4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41" id="4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42" id="42"/>
          <p:cNvGrpSpPr/>
          <p:nvPr/>
        </p:nvGrpSpPr>
        <p:grpSpPr>
          <a:xfrm rot="0">
            <a:off x="0" y="9812641"/>
            <a:ext cx="474390" cy="460463"/>
            <a:chOff x="0" y="0"/>
            <a:chExt cx="632520" cy="613951"/>
          </a:xfrm>
        </p:grpSpPr>
        <p:grpSp>
          <p:nvGrpSpPr>
            <p:cNvPr name="Group 43" id="43"/>
            <p:cNvGrpSpPr/>
            <p:nvPr/>
          </p:nvGrpSpPr>
          <p:grpSpPr>
            <a:xfrm rot="-10800000">
              <a:off x="0" y="232966"/>
              <a:ext cx="504717" cy="153454"/>
              <a:chOff x="0" y="0"/>
              <a:chExt cx="35507" cy="10796"/>
            </a:xfrm>
          </p:grpSpPr>
          <p:sp>
            <p:nvSpPr>
              <p:cNvPr name="Freeform 44" id="4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45" id="4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10800000">
              <a:off x="0" y="460497"/>
              <a:ext cx="632520" cy="153454"/>
              <a:chOff x="0" y="0"/>
              <a:chExt cx="44498" cy="10796"/>
            </a:xfrm>
          </p:grpSpPr>
          <p:sp>
            <p:nvSpPr>
              <p:cNvPr name="Freeform 47" id="4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48" id="4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10800000">
              <a:off x="0" y="0"/>
              <a:ext cx="316260" cy="153454"/>
              <a:chOff x="0" y="0"/>
              <a:chExt cx="22249" cy="10796"/>
            </a:xfrm>
          </p:grpSpPr>
          <p:sp>
            <p:nvSpPr>
              <p:cNvPr name="Freeform 50" id="5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51" id="5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TextBox 52" id="52"/>
          <p:cNvSpPr txBox="true"/>
          <p:nvPr/>
        </p:nvSpPr>
        <p:spPr>
          <a:xfrm rot="0">
            <a:off x="964475" y="3021894"/>
            <a:ext cx="7470943" cy="2866126"/>
          </a:xfrm>
          <a:prstGeom prst="rect">
            <a:avLst/>
          </a:prstGeom>
        </p:spPr>
        <p:txBody>
          <a:bodyPr anchor="t" rtlCol="false" tIns="0" lIns="0" bIns="0" rIns="0">
            <a:spAutoFit/>
          </a:bodyPr>
          <a:lstStyle/>
          <a:p>
            <a:pPr algn="ctr">
              <a:lnSpc>
                <a:spcPts val="5600"/>
              </a:lnSpc>
            </a:pPr>
            <a:r>
              <a:rPr lang="en-US" sz="5600">
                <a:solidFill>
                  <a:srgbClr val="000000"/>
                </a:solidFill>
                <a:latin typeface="Ramabhadra"/>
              </a:rPr>
              <a:t>PROMOTIONAL ANALYSIS </a:t>
            </a:r>
          </a:p>
          <a:p>
            <a:pPr algn="ctr">
              <a:lnSpc>
                <a:spcPts val="5600"/>
              </a:lnSpc>
            </a:pPr>
            <a:r>
              <a:rPr lang="en-US" sz="5600">
                <a:solidFill>
                  <a:srgbClr val="000000"/>
                </a:solidFill>
                <a:latin typeface="Ramabhadra"/>
              </a:rPr>
              <a:t> FOR </a:t>
            </a:r>
          </a:p>
          <a:p>
            <a:pPr algn="ctr">
              <a:lnSpc>
                <a:spcPts val="5600"/>
              </a:lnSpc>
            </a:pPr>
            <a:r>
              <a:rPr lang="en-US" sz="5600">
                <a:solidFill>
                  <a:srgbClr val="000000"/>
                </a:solidFill>
                <a:latin typeface="Ramabhadra"/>
              </a:rPr>
              <a:t>SALES DIRECTOR</a:t>
            </a:r>
          </a:p>
        </p:txBody>
      </p:sp>
      <p:sp>
        <p:nvSpPr>
          <p:cNvPr name="TextBox 53" id="53"/>
          <p:cNvSpPr txBox="true"/>
          <p:nvPr/>
        </p:nvSpPr>
        <p:spPr>
          <a:xfrm rot="0">
            <a:off x="1469102" y="7385908"/>
            <a:ext cx="6189439" cy="1016972"/>
          </a:xfrm>
          <a:prstGeom prst="rect">
            <a:avLst/>
          </a:prstGeom>
        </p:spPr>
        <p:txBody>
          <a:bodyPr anchor="t" rtlCol="false" tIns="0" lIns="0" bIns="0" rIns="0">
            <a:spAutoFit/>
          </a:bodyPr>
          <a:lstStyle/>
          <a:p>
            <a:pPr algn="ctr">
              <a:lnSpc>
                <a:spcPts val="2700"/>
              </a:lnSpc>
            </a:pPr>
            <a:r>
              <a:rPr lang="en-US" sz="1800" spc="262">
                <a:solidFill>
                  <a:srgbClr val="000000"/>
                </a:solidFill>
                <a:latin typeface="Ramabhadra"/>
              </a:rPr>
              <a:t>An Ad-hoc requests SQL Challenge led Insights Report conducted by CODEBASICS for ATLIQ MART </a:t>
            </a:r>
          </a:p>
        </p:txBody>
      </p:sp>
      <p:grpSp>
        <p:nvGrpSpPr>
          <p:cNvPr name="Group 54" id="54"/>
          <p:cNvGrpSpPr/>
          <p:nvPr/>
        </p:nvGrpSpPr>
        <p:grpSpPr>
          <a:xfrm rot="0">
            <a:off x="3030647" y="6238848"/>
            <a:ext cx="3338599" cy="318069"/>
            <a:chOff x="0" y="0"/>
            <a:chExt cx="4451466" cy="424092"/>
          </a:xfrm>
        </p:grpSpPr>
        <p:sp>
          <p:nvSpPr>
            <p:cNvPr name="TextBox 55" id="55"/>
            <p:cNvSpPr txBox="true"/>
            <p:nvPr/>
          </p:nvSpPr>
          <p:spPr>
            <a:xfrm rot="0">
              <a:off x="0" y="-47625"/>
              <a:ext cx="2874231" cy="471717"/>
            </a:xfrm>
            <a:prstGeom prst="rect">
              <a:avLst/>
            </a:prstGeom>
          </p:spPr>
          <p:txBody>
            <a:bodyPr anchor="t" rtlCol="false" tIns="0" lIns="0" bIns="0" rIns="0">
              <a:spAutoFit/>
            </a:bodyPr>
            <a:lstStyle/>
            <a:p>
              <a:pPr algn="r" marL="0" indent="0" lvl="0">
                <a:lnSpc>
                  <a:spcPts val="2939"/>
                </a:lnSpc>
                <a:spcBef>
                  <a:spcPct val="0"/>
                </a:spcBef>
              </a:pPr>
              <a:r>
                <a:rPr lang="en-US" sz="2099">
                  <a:solidFill>
                    <a:srgbClr val="E3663C"/>
                  </a:solidFill>
                  <a:latin typeface="Ramabhadra"/>
                </a:rPr>
                <a:t>AN INSIGHTFUL</a:t>
              </a:r>
            </a:p>
          </p:txBody>
        </p:sp>
        <p:sp>
          <p:nvSpPr>
            <p:cNvPr name="TextBox 56" id="56"/>
            <p:cNvSpPr txBox="true"/>
            <p:nvPr/>
          </p:nvSpPr>
          <p:spPr>
            <a:xfrm rot="0">
              <a:off x="2874231" y="-47625"/>
              <a:ext cx="1577235" cy="471717"/>
            </a:xfrm>
            <a:prstGeom prst="rect">
              <a:avLst/>
            </a:prstGeom>
          </p:spPr>
          <p:txBody>
            <a:bodyPr anchor="t" rtlCol="false" tIns="0" lIns="0" bIns="0" rIns="0">
              <a:spAutoFit/>
            </a:bodyPr>
            <a:lstStyle/>
            <a:p>
              <a:pPr algn="r">
                <a:lnSpc>
                  <a:spcPts val="2939"/>
                </a:lnSpc>
              </a:pPr>
              <a:r>
                <a:rPr lang="en-US" sz="2099">
                  <a:solidFill>
                    <a:srgbClr val="E3663C"/>
                  </a:solidFill>
                  <a:latin typeface="Ramabhadra"/>
                </a:rPr>
                <a:t>REPORT</a:t>
              </a:r>
            </a:p>
          </p:txBody>
        </p:sp>
      </p:grpSp>
      <p:sp>
        <p:nvSpPr>
          <p:cNvPr name="TextBox 57" id="57"/>
          <p:cNvSpPr txBox="true"/>
          <p:nvPr/>
        </p:nvSpPr>
        <p:spPr>
          <a:xfrm rot="0">
            <a:off x="3535041" y="366097"/>
            <a:ext cx="2057561" cy="372646"/>
          </a:xfrm>
          <a:prstGeom prst="rect">
            <a:avLst/>
          </a:prstGeom>
        </p:spPr>
        <p:txBody>
          <a:bodyPr anchor="t" rtlCol="false" tIns="0" lIns="0" bIns="0" rIns="0">
            <a:spAutoFit/>
          </a:bodyPr>
          <a:lstStyle/>
          <a:p>
            <a:pPr algn="r" marL="0" indent="0" lvl="0">
              <a:lnSpc>
                <a:spcPts val="3079"/>
              </a:lnSpc>
              <a:spcBef>
                <a:spcPct val="0"/>
              </a:spcBef>
            </a:pPr>
            <a:r>
              <a:rPr lang="en-US" sz="2199">
                <a:solidFill>
                  <a:srgbClr val="325288"/>
                </a:solidFill>
                <a:latin typeface="Ramabhadra"/>
              </a:rPr>
              <a:t>NAMASTE ALL</a:t>
            </a:r>
          </a:p>
        </p:txBody>
      </p:sp>
      <p:sp>
        <p:nvSpPr>
          <p:cNvPr name="Freeform 58" id="58"/>
          <p:cNvSpPr/>
          <p:nvPr/>
        </p:nvSpPr>
        <p:spPr>
          <a:xfrm flipH="false" flipV="false" rot="0">
            <a:off x="5955657" y="227247"/>
            <a:ext cx="559363" cy="688447"/>
          </a:xfrm>
          <a:custGeom>
            <a:avLst/>
            <a:gdLst/>
            <a:ahLst/>
            <a:cxnLst/>
            <a:rect r="r" b="b" t="t" l="l"/>
            <a:pathLst>
              <a:path h="688447" w="559363">
                <a:moveTo>
                  <a:pt x="0" y="0"/>
                </a:moveTo>
                <a:lnTo>
                  <a:pt x="559363" y="0"/>
                </a:lnTo>
                <a:lnTo>
                  <a:pt x="559363" y="688446"/>
                </a:lnTo>
                <a:lnTo>
                  <a:pt x="0" y="6884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9" id="59"/>
          <p:cNvGrpSpPr/>
          <p:nvPr/>
        </p:nvGrpSpPr>
        <p:grpSpPr>
          <a:xfrm rot="0">
            <a:off x="3535041" y="1682553"/>
            <a:ext cx="2057561" cy="844041"/>
            <a:chOff x="0" y="0"/>
            <a:chExt cx="2743415" cy="1125388"/>
          </a:xfrm>
        </p:grpSpPr>
        <p:sp>
          <p:nvSpPr>
            <p:cNvPr name="TextBox 60" id="60"/>
            <p:cNvSpPr txBox="true"/>
            <p:nvPr/>
          </p:nvSpPr>
          <p:spPr>
            <a:xfrm rot="0">
              <a:off x="1553207" y="180109"/>
              <a:ext cx="1190208" cy="857244"/>
            </a:xfrm>
            <a:prstGeom prst="rect">
              <a:avLst/>
            </a:prstGeom>
          </p:spPr>
          <p:txBody>
            <a:bodyPr anchor="t" rtlCol="false" tIns="0" lIns="0" bIns="0" rIns="0">
              <a:spAutoFit/>
            </a:bodyPr>
            <a:lstStyle/>
            <a:p>
              <a:pPr>
                <a:lnSpc>
                  <a:spcPts val="2520"/>
                </a:lnSpc>
              </a:pPr>
              <a:r>
                <a:rPr lang="en-US" sz="2210">
                  <a:solidFill>
                    <a:srgbClr val="000000"/>
                  </a:solidFill>
                  <a:latin typeface="Poppins Semi-Bold"/>
                </a:rPr>
                <a:t>ATLIQ</a:t>
              </a:r>
            </a:p>
            <a:p>
              <a:pPr>
                <a:lnSpc>
                  <a:spcPts val="2520"/>
                </a:lnSpc>
              </a:pPr>
              <a:r>
                <a:rPr lang="en-US" sz="2210">
                  <a:solidFill>
                    <a:srgbClr val="000000"/>
                  </a:solidFill>
                  <a:latin typeface="Poppins Semi-Bold"/>
                </a:rPr>
                <a:t>MART</a:t>
              </a:r>
            </a:p>
          </p:txBody>
        </p:sp>
        <p:sp>
          <p:nvSpPr>
            <p:cNvPr name="Freeform 61" id="61"/>
            <p:cNvSpPr/>
            <p:nvPr/>
          </p:nvSpPr>
          <p:spPr>
            <a:xfrm flipH="false" flipV="false" rot="0">
              <a:off x="0" y="0"/>
              <a:ext cx="1125388" cy="1125388"/>
            </a:xfrm>
            <a:custGeom>
              <a:avLst/>
              <a:gdLst/>
              <a:ahLst/>
              <a:cxnLst/>
              <a:rect r="r" b="b" t="t" l="l"/>
              <a:pathLst>
                <a:path h="1125388" w="1125388">
                  <a:moveTo>
                    <a:pt x="0" y="0"/>
                  </a:moveTo>
                  <a:lnTo>
                    <a:pt x="1125388" y="0"/>
                  </a:lnTo>
                  <a:lnTo>
                    <a:pt x="1125388" y="1125388"/>
                  </a:lnTo>
                  <a:lnTo>
                    <a:pt x="0" y="1125388"/>
                  </a:lnTo>
                  <a:lnTo>
                    <a:pt x="0" y="0"/>
                  </a:lnTo>
                  <a:close/>
                </a:path>
              </a:pathLst>
            </a:custGeom>
            <a:blipFill>
              <a:blip r:embed="rId7"/>
              <a:stretch>
                <a:fillRect l="0" t="0" r="0" b="0"/>
              </a:stretch>
            </a:blipFill>
          </p:spPr>
        </p:sp>
      </p:grpSp>
      <p:grpSp>
        <p:nvGrpSpPr>
          <p:cNvPr name="Group 62" id="62"/>
          <p:cNvGrpSpPr/>
          <p:nvPr/>
        </p:nvGrpSpPr>
        <p:grpSpPr>
          <a:xfrm rot="0">
            <a:off x="1686576" y="9258300"/>
            <a:ext cx="5754492" cy="782775"/>
            <a:chOff x="0" y="0"/>
            <a:chExt cx="7672656" cy="1043700"/>
          </a:xfrm>
        </p:grpSpPr>
        <p:sp>
          <p:nvSpPr>
            <p:cNvPr name="Freeform 63" id="63"/>
            <p:cNvSpPr/>
            <p:nvPr/>
          </p:nvSpPr>
          <p:spPr>
            <a:xfrm flipH="false" flipV="false" rot="0">
              <a:off x="2938948" y="0"/>
              <a:ext cx="1043700" cy="1043700"/>
            </a:xfrm>
            <a:custGeom>
              <a:avLst/>
              <a:gdLst/>
              <a:ahLst/>
              <a:cxnLst/>
              <a:rect r="r" b="b" t="t" l="l"/>
              <a:pathLst>
                <a:path h="1043700" w="1043700">
                  <a:moveTo>
                    <a:pt x="0" y="0"/>
                  </a:moveTo>
                  <a:lnTo>
                    <a:pt x="1043699" y="0"/>
                  </a:lnTo>
                  <a:lnTo>
                    <a:pt x="1043699" y="1043700"/>
                  </a:lnTo>
                  <a:lnTo>
                    <a:pt x="0" y="1043700"/>
                  </a:lnTo>
                  <a:lnTo>
                    <a:pt x="0" y="0"/>
                  </a:lnTo>
                  <a:close/>
                </a:path>
              </a:pathLst>
            </a:custGeom>
            <a:blipFill>
              <a:blip r:embed="rId8"/>
              <a:stretch>
                <a:fillRect l="0" t="0" r="0" b="0"/>
              </a:stretch>
            </a:blipFill>
          </p:spPr>
        </p:sp>
        <p:sp>
          <p:nvSpPr>
            <p:cNvPr name="TextBox 64" id="64"/>
            <p:cNvSpPr txBox="true"/>
            <p:nvPr/>
          </p:nvSpPr>
          <p:spPr>
            <a:xfrm rot="0">
              <a:off x="4223947" y="260719"/>
              <a:ext cx="3448708" cy="484161"/>
            </a:xfrm>
            <a:prstGeom prst="rect">
              <a:avLst/>
            </a:prstGeom>
          </p:spPr>
          <p:txBody>
            <a:bodyPr anchor="t" rtlCol="false" tIns="0" lIns="0" bIns="0" rIns="0">
              <a:spAutoFit/>
            </a:bodyPr>
            <a:lstStyle/>
            <a:p>
              <a:pPr algn="r" marL="0" indent="0" lvl="0">
                <a:lnSpc>
                  <a:spcPts val="3079"/>
                </a:lnSpc>
                <a:spcBef>
                  <a:spcPct val="0"/>
                </a:spcBef>
              </a:pPr>
              <a:r>
                <a:rPr lang="en-US" sz="2199" strike="noStrike" u="none">
                  <a:solidFill>
                    <a:srgbClr val="325288"/>
                  </a:solidFill>
                  <a:latin typeface="Ramabhadra"/>
                </a:rPr>
                <a:t>KUMAR VAISHNAV</a:t>
              </a:r>
            </a:p>
          </p:txBody>
        </p:sp>
        <p:sp>
          <p:nvSpPr>
            <p:cNvPr name="TextBox 65" id="65"/>
            <p:cNvSpPr txBox="true"/>
            <p:nvPr/>
          </p:nvSpPr>
          <p:spPr>
            <a:xfrm rot="0">
              <a:off x="0" y="373917"/>
              <a:ext cx="2697648" cy="267291"/>
            </a:xfrm>
            <a:prstGeom prst="rect">
              <a:avLst/>
            </a:prstGeom>
          </p:spPr>
          <p:txBody>
            <a:bodyPr anchor="t" rtlCol="false" tIns="0" lIns="0" bIns="0" rIns="0">
              <a:spAutoFit/>
            </a:bodyPr>
            <a:lstStyle/>
            <a:p>
              <a:pPr algn="ctr">
                <a:lnSpc>
                  <a:spcPts val="1679"/>
                </a:lnSpc>
              </a:pPr>
              <a:r>
                <a:rPr lang="en-US" sz="1199">
                  <a:solidFill>
                    <a:srgbClr val="000000"/>
                  </a:solidFill>
                  <a:latin typeface="Ramabhadra"/>
                </a:rPr>
                <a:t>CREATED BY: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9050" y="-36249"/>
            <a:ext cx="1147793" cy="10323249"/>
            <a:chOff x="0" y="0"/>
            <a:chExt cx="121851" cy="1095927"/>
          </a:xfrm>
        </p:grpSpPr>
        <p:sp>
          <p:nvSpPr>
            <p:cNvPr name="Freeform 3" id="3"/>
            <p:cNvSpPr/>
            <p:nvPr/>
          </p:nvSpPr>
          <p:spPr>
            <a:xfrm flipH="false" flipV="false" rot="0">
              <a:off x="0" y="0"/>
              <a:ext cx="121851" cy="1095927"/>
            </a:xfrm>
            <a:custGeom>
              <a:avLst/>
              <a:gdLst/>
              <a:ahLst/>
              <a:cxnLst/>
              <a:rect r="r" b="b" t="t" l="l"/>
              <a:pathLst>
                <a:path h="1095927" w="121851">
                  <a:moveTo>
                    <a:pt x="0" y="0"/>
                  </a:moveTo>
                  <a:lnTo>
                    <a:pt x="121851" y="0"/>
                  </a:lnTo>
                  <a:lnTo>
                    <a:pt x="121851" y="1095927"/>
                  </a:lnTo>
                  <a:lnTo>
                    <a:pt x="0" y="1095927"/>
                  </a:lnTo>
                  <a:close/>
                </a:path>
              </a:pathLst>
            </a:custGeom>
            <a:solidFill>
              <a:srgbClr val="72D402"/>
            </a:solidFill>
          </p:spPr>
        </p:sp>
        <p:sp>
          <p:nvSpPr>
            <p:cNvPr name="TextBox 4" id="4"/>
            <p:cNvSpPr txBox="true"/>
            <p:nvPr/>
          </p:nvSpPr>
          <p:spPr>
            <a:xfrm>
              <a:off x="0" y="-38100"/>
              <a:ext cx="121851" cy="11340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3956" y="257160"/>
            <a:ext cx="501782" cy="5017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1399"/>
                </a:lnSpc>
              </a:pPr>
              <a:r>
                <a:rPr lang="en-US" sz="1399">
                  <a:solidFill>
                    <a:srgbClr val="FEFEFE"/>
                  </a:solidFill>
                  <a:latin typeface="Open Sans Bold"/>
                </a:rPr>
                <a:t>3</a:t>
              </a:r>
            </a:p>
          </p:txBody>
        </p:sp>
      </p:grpSp>
      <p:grpSp>
        <p:nvGrpSpPr>
          <p:cNvPr name="Group 8" id="8"/>
          <p:cNvGrpSpPr/>
          <p:nvPr/>
        </p:nvGrpSpPr>
        <p:grpSpPr>
          <a:xfrm rot="0">
            <a:off x="17626799" y="0"/>
            <a:ext cx="473814" cy="571470"/>
            <a:chOff x="0" y="0"/>
            <a:chExt cx="710385" cy="856800"/>
          </a:xfrm>
        </p:grpSpPr>
        <p:sp>
          <p:nvSpPr>
            <p:cNvPr name="Freeform 9" id="9"/>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10" id="10"/>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10</a:t>
              </a:r>
            </a:p>
          </p:txBody>
        </p:sp>
      </p:grpSp>
      <p:grpSp>
        <p:nvGrpSpPr>
          <p:cNvPr name="Group 11" id="11"/>
          <p:cNvGrpSpPr/>
          <p:nvPr/>
        </p:nvGrpSpPr>
        <p:grpSpPr>
          <a:xfrm rot="0">
            <a:off x="636650" y="1266061"/>
            <a:ext cx="10339806" cy="6957539"/>
            <a:chOff x="0" y="0"/>
            <a:chExt cx="18896946" cy="12715541"/>
          </a:xfrm>
        </p:grpSpPr>
        <p:sp>
          <p:nvSpPr>
            <p:cNvPr name="Freeform 12" id="12"/>
            <p:cNvSpPr/>
            <p:nvPr/>
          </p:nvSpPr>
          <p:spPr>
            <a:xfrm flipH="false" flipV="false" rot="0">
              <a:off x="0" y="0"/>
              <a:ext cx="18896946" cy="12715542"/>
            </a:xfrm>
            <a:custGeom>
              <a:avLst/>
              <a:gdLst/>
              <a:ahLst/>
              <a:cxnLst/>
              <a:rect r="r" b="b" t="t" l="l"/>
              <a:pathLst>
                <a:path h="12715542" w="18896946">
                  <a:moveTo>
                    <a:pt x="11231" y="0"/>
                  </a:moveTo>
                  <a:lnTo>
                    <a:pt x="18885714" y="0"/>
                  </a:lnTo>
                  <a:cubicBezTo>
                    <a:pt x="18888694" y="0"/>
                    <a:pt x="18891549" y="1183"/>
                    <a:pt x="18893656" y="3290"/>
                  </a:cubicBezTo>
                  <a:cubicBezTo>
                    <a:pt x="18895763" y="5396"/>
                    <a:pt x="18896946" y="8253"/>
                    <a:pt x="18896946" y="11231"/>
                  </a:cubicBezTo>
                  <a:lnTo>
                    <a:pt x="18896946" y="12704311"/>
                  </a:lnTo>
                  <a:cubicBezTo>
                    <a:pt x="18896946" y="12710513"/>
                    <a:pt x="18891917" y="12715542"/>
                    <a:pt x="18885714" y="12715542"/>
                  </a:cubicBezTo>
                  <a:lnTo>
                    <a:pt x="11231" y="12715542"/>
                  </a:lnTo>
                  <a:cubicBezTo>
                    <a:pt x="8253" y="12715542"/>
                    <a:pt x="5396" y="12714359"/>
                    <a:pt x="3290" y="12712252"/>
                  </a:cubicBezTo>
                  <a:cubicBezTo>
                    <a:pt x="1183" y="12710146"/>
                    <a:pt x="0" y="12707289"/>
                    <a:pt x="0" y="12704311"/>
                  </a:cubicBezTo>
                  <a:lnTo>
                    <a:pt x="0" y="11231"/>
                  </a:lnTo>
                  <a:cubicBezTo>
                    <a:pt x="0" y="8253"/>
                    <a:pt x="1183" y="5396"/>
                    <a:pt x="3290" y="3290"/>
                  </a:cubicBezTo>
                  <a:cubicBezTo>
                    <a:pt x="5396" y="1183"/>
                    <a:pt x="8253" y="0"/>
                    <a:pt x="11231" y="0"/>
                  </a:cubicBezTo>
                  <a:close/>
                </a:path>
              </a:pathLst>
            </a:custGeom>
            <a:solidFill>
              <a:srgbClr val="000000"/>
            </a:solidFill>
            <a:ln w="76200" cap="sq">
              <a:gradFill>
                <a:gsLst>
                  <a:gs pos="0">
                    <a:srgbClr val="000000">
                      <a:alpha val="100000"/>
                    </a:srgbClr>
                  </a:gs>
                  <a:gs pos="100000">
                    <a:srgbClr val="737373">
                      <a:alpha val="100000"/>
                    </a:srgbClr>
                  </a:gs>
                </a:gsLst>
                <a:lin ang="0"/>
              </a:gradFill>
              <a:prstDash val="solid"/>
              <a:miter/>
            </a:ln>
          </p:spPr>
        </p:sp>
        <p:sp>
          <p:nvSpPr>
            <p:cNvPr name="TextBox 13" id="13"/>
            <p:cNvSpPr txBox="true"/>
            <p:nvPr/>
          </p:nvSpPr>
          <p:spPr>
            <a:xfrm>
              <a:off x="0" y="-38100"/>
              <a:ext cx="18896946" cy="12753641"/>
            </a:xfrm>
            <a:prstGeom prst="rect">
              <a:avLst/>
            </a:prstGeom>
          </p:spPr>
          <p:txBody>
            <a:bodyPr anchor="ctr" rtlCol="false" tIns="17477" lIns="17477" bIns="17477" rIns="17477"/>
            <a:lstStyle/>
            <a:p>
              <a:pPr algn="ctr">
                <a:lnSpc>
                  <a:spcPts val="2660"/>
                </a:lnSpc>
              </a:pPr>
            </a:p>
          </p:txBody>
        </p:sp>
      </p:grpSp>
      <p:pic>
        <p:nvPicPr>
          <p:cNvPr name="Picture 14" id="14"/>
          <p:cNvPicPr>
            <a:picLocks noChangeAspect="true"/>
          </p:cNvPicPr>
          <p:nvPr/>
        </p:nvPicPr>
        <p:blipFill>
          <a:blip r:embed="rId2"/>
          <a:stretch>
            <a:fillRect/>
          </a:stretch>
        </p:blipFill>
        <p:spPr>
          <a:xfrm rot="0">
            <a:off x="12621942" y="1302719"/>
            <a:ext cx="5407651" cy="5648876"/>
          </a:xfrm>
          <a:prstGeom prst="rect">
            <a:avLst/>
          </a:prstGeom>
        </p:spPr>
      </p:pic>
      <p:grpSp>
        <p:nvGrpSpPr>
          <p:cNvPr name="Group 15" id="15"/>
          <p:cNvGrpSpPr/>
          <p:nvPr/>
        </p:nvGrpSpPr>
        <p:grpSpPr>
          <a:xfrm rot="0">
            <a:off x="636650" y="8817301"/>
            <a:ext cx="10339806" cy="1099331"/>
            <a:chOff x="0" y="0"/>
            <a:chExt cx="13786408" cy="1465775"/>
          </a:xfrm>
        </p:grpSpPr>
        <p:grpSp>
          <p:nvGrpSpPr>
            <p:cNvPr name="Group 16" id="16"/>
            <p:cNvGrpSpPr/>
            <p:nvPr/>
          </p:nvGrpSpPr>
          <p:grpSpPr>
            <a:xfrm rot="0">
              <a:off x="0" y="0"/>
              <a:ext cx="13786408" cy="1465775"/>
              <a:chOff x="0" y="0"/>
              <a:chExt cx="26255293" cy="2791471"/>
            </a:xfrm>
          </p:grpSpPr>
          <p:sp>
            <p:nvSpPr>
              <p:cNvPr name="Freeform 17" id="17"/>
              <p:cNvSpPr/>
              <p:nvPr/>
            </p:nvSpPr>
            <p:spPr>
              <a:xfrm flipH="false" flipV="false" rot="0">
                <a:off x="0" y="0"/>
                <a:ext cx="26255294" cy="2791471"/>
              </a:xfrm>
              <a:custGeom>
                <a:avLst/>
                <a:gdLst/>
                <a:ahLst/>
                <a:cxnLst/>
                <a:rect r="r" b="b" t="t" l="l"/>
                <a:pathLst>
                  <a:path h="2791471" w="26255294">
                    <a:moveTo>
                      <a:pt x="7851" y="0"/>
                    </a:moveTo>
                    <a:lnTo>
                      <a:pt x="26247443" y="0"/>
                    </a:lnTo>
                    <a:cubicBezTo>
                      <a:pt x="26249523" y="0"/>
                      <a:pt x="26251523" y="827"/>
                      <a:pt x="26252993" y="2299"/>
                    </a:cubicBezTo>
                    <a:cubicBezTo>
                      <a:pt x="26254466" y="3772"/>
                      <a:pt x="26255294" y="5769"/>
                      <a:pt x="26255294" y="7851"/>
                    </a:cubicBezTo>
                    <a:lnTo>
                      <a:pt x="26255294" y="2783620"/>
                    </a:lnTo>
                    <a:cubicBezTo>
                      <a:pt x="26255294" y="2787956"/>
                      <a:pt x="26251777" y="2791471"/>
                      <a:pt x="26247443" y="2791471"/>
                    </a:cubicBezTo>
                    <a:lnTo>
                      <a:pt x="7851" y="2791471"/>
                    </a:lnTo>
                    <a:cubicBezTo>
                      <a:pt x="3515" y="2791471"/>
                      <a:pt x="0" y="2787956"/>
                      <a:pt x="0" y="2783620"/>
                    </a:cubicBezTo>
                    <a:lnTo>
                      <a:pt x="0" y="7851"/>
                    </a:lnTo>
                    <a:cubicBezTo>
                      <a:pt x="0" y="5769"/>
                      <a:pt x="827" y="3772"/>
                      <a:pt x="2299" y="2299"/>
                    </a:cubicBezTo>
                    <a:cubicBezTo>
                      <a:pt x="3772" y="827"/>
                      <a:pt x="5769" y="0"/>
                      <a:pt x="7851" y="0"/>
                    </a:cubicBezTo>
                    <a:close/>
                  </a:path>
                </a:pathLst>
              </a:custGeom>
              <a:solidFill>
                <a:srgbClr val="000000"/>
              </a:solidFill>
              <a:ln w="57150" cap="sq">
                <a:gradFill>
                  <a:gsLst>
                    <a:gs pos="0">
                      <a:srgbClr val="000000">
                        <a:alpha val="100000"/>
                      </a:srgbClr>
                    </a:gs>
                    <a:gs pos="100000">
                      <a:srgbClr val="737373">
                        <a:alpha val="100000"/>
                      </a:srgbClr>
                    </a:gs>
                  </a:gsLst>
                  <a:lin ang="0"/>
                </a:gradFill>
                <a:prstDash val="solid"/>
                <a:miter/>
              </a:ln>
            </p:spPr>
          </p:sp>
          <p:sp>
            <p:nvSpPr>
              <p:cNvPr name="TextBox 18" id="18"/>
              <p:cNvSpPr txBox="true"/>
              <p:nvPr/>
            </p:nvSpPr>
            <p:spPr>
              <a:xfrm>
                <a:off x="0" y="-38100"/>
                <a:ext cx="26255293" cy="2829571"/>
              </a:xfrm>
              <a:prstGeom prst="rect">
                <a:avLst/>
              </a:prstGeom>
            </p:spPr>
            <p:txBody>
              <a:bodyPr anchor="ctr" rtlCol="false" tIns="17995" lIns="17995" bIns="17995" rIns="17995"/>
              <a:lstStyle/>
              <a:p>
                <a:pPr algn="ctr">
                  <a:lnSpc>
                    <a:spcPts val="2660"/>
                  </a:lnSpc>
                </a:pPr>
              </a:p>
            </p:txBody>
          </p:sp>
        </p:grpSp>
        <p:grpSp>
          <p:nvGrpSpPr>
            <p:cNvPr name="Group 19" id="19"/>
            <p:cNvGrpSpPr/>
            <p:nvPr/>
          </p:nvGrpSpPr>
          <p:grpSpPr>
            <a:xfrm rot="0">
              <a:off x="61494" y="55824"/>
              <a:ext cx="13676066" cy="1354128"/>
              <a:chOff x="0" y="0"/>
              <a:chExt cx="20900213" cy="2069422"/>
            </a:xfrm>
          </p:grpSpPr>
          <p:sp>
            <p:nvSpPr>
              <p:cNvPr name="Freeform 20" id="20"/>
              <p:cNvSpPr/>
              <p:nvPr/>
            </p:nvSpPr>
            <p:spPr>
              <a:xfrm flipH="false" flipV="false" rot="0">
                <a:off x="0" y="0"/>
                <a:ext cx="20900213" cy="2069422"/>
              </a:xfrm>
              <a:custGeom>
                <a:avLst/>
                <a:gdLst/>
                <a:ahLst/>
                <a:cxnLst/>
                <a:rect r="r" b="b" t="t" l="l"/>
                <a:pathLst>
                  <a:path h="2069422" w="20900213">
                    <a:moveTo>
                      <a:pt x="7914" y="0"/>
                    </a:moveTo>
                    <a:lnTo>
                      <a:pt x="20892298" y="0"/>
                    </a:lnTo>
                    <a:cubicBezTo>
                      <a:pt x="20894397" y="0"/>
                      <a:pt x="20896410" y="834"/>
                      <a:pt x="20897895" y="2318"/>
                    </a:cubicBezTo>
                    <a:cubicBezTo>
                      <a:pt x="20899379" y="3802"/>
                      <a:pt x="20900213" y="5815"/>
                      <a:pt x="20900213" y="7914"/>
                    </a:cubicBezTo>
                    <a:lnTo>
                      <a:pt x="20900213" y="2061508"/>
                    </a:lnTo>
                    <a:cubicBezTo>
                      <a:pt x="20900213" y="2065879"/>
                      <a:pt x="20896669" y="2069422"/>
                      <a:pt x="20892298" y="2069422"/>
                    </a:cubicBezTo>
                    <a:lnTo>
                      <a:pt x="7914" y="2069422"/>
                    </a:lnTo>
                    <a:cubicBezTo>
                      <a:pt x="3543" y="2069422"/>
                      <a:pt x="0" y="2065879"/>
                      <a:pt x="0" y="2061508"/>
                    </a:cubicBezTo>
                    <a:lnTo>
                      <a:pt x="0" y="7914"/>
                    </a:lnTo>
                    <a:cubicBezTo>
                      <a:pt x="0" y="3543"/>
                      <a:pt x="3543" y="0"/>
                      <a:pt x="7914" y="0"/>
                    </a:cubicBezTo>
                    <a:close/>
                  </a:path>
                </a:pathLst>
              </a:custGeom>
              <a:blipFill>
                <a:blip r:embed="rId3"/>
                <a:stretch>
                  <a:fillRect l="0" t="-1237" r="-94" b="-19031"/>
                </a:stretch>
              </a:blipFill>
              <a:ln w="38100" cap="sq">
                <a:gradFill>
                  <a:gsLst>
                    <a:gs pos="0">
                      <a:srgbClr val="000000">
                        <a:alpha val="100000"/>
                      </a:srgbClr>
                    </a:gs>
                    <a:gs pos="100000">
                      <a:srgbClr val="737373">
                        <a:alpha val="100000"/>
                      </a:srgbClr>
                    </a:gs>
                  </a:gsLst>
                  <a:lin ang="0"/>
                </a:gradFill>
                <a:prstDash val="solid"/>
                <a:miter/>
              </a:ln>
            </p:spPr>
          </p:sp>
        </p:grpSp>
      </p:grpSp>
      <p:grpSp>
        <p:nvGrpSpPr>
          <p:cNvPr name="Group 21" id="21"/>
          <p:cNvGrpSpPr/>
          <p:nvPr/>
        </p:nvGrpSpPr>
        <p:grpSpPr>
          <a:xfrm rot="-10800000">
            <a:off x="17813610" y="9830613"/>
            <a:ext cx="474390" cy="456387"/>
            <a:chOff x="0" y="0"/>
            <a:chExt cx="632520" cy="608516"/>
          </a:xfrm>
        </p:grpSpPr>
        <p:grpSp>
          <p:nvGrpSpPr>
            <p:cNvPr name="Group 22" id="22"/>
            <p:cNvGrpSpPr/>
            <p:nvPr/>
          </p:nvGrpSpPr>
          <p:grpSpPr>
            <a:xfrm rot="-10800000">
              <a:off x="0" y="229654"/>
              <a:ext cx="504717" cy="153454"/>
              <a:chOff x="0" y="0"/>
              <a:chExt cx="35507" cy="10796"/>
            </a:xfrm>
          </p:grpSpPr>
          <p:sp>
            <p:nvSpPr>
              <p:cNvPr name="Freeform 23" id="23"/>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24" id="24"/>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800000">
              <a:off x="0" y="0"/>
              <a:ext cx="632520" cy="153454"/>
              <a:chOff x="0" y="0"/>
              <a:chExt cx="44498" cy="10796"/>
            </a:xfrm>
          </p:grpSpPr>
          <p:sp>
            <p:nvSpPr>
              <p:cNvPr name="Freeform 26" id="26"/>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27" id="27"/>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10800000">
              <a:off x="0" y="455062"/>
              <a:ext cx="316260" cy="153454"/>
              <a:chOff x="0" y="0"/>
              <a:chExt cx="22249" cy="10796"/>
            </a:xfrm>
          </p:grpSpPr>
          <p:sp>
            <p:nvSpPr>
              <p:cNvPr name="Freeform 29" id="29"/>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30" id="30"/>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Freeform 31" id="31"/>
          <p:cNvSpPr/>
          <p:nvPr/>
        </p:nvSpPr>
        <p:spPr>
          <a:xfrm flipH="false" flipV="false" rot="0">
            <a:off x="16543182" y="6480856"/>
            <a:ext cx="1058656" cy="448606"/>
          </a:xfrm>
          <a:custGeom>
            <a:avLst/>
            <a:gdLst/>
            <a:ahLst/>
            <a:cxnLst/>
            <a:rect r="r" b="b" t="t" l="l"/>
            <a:pathLst>
              <a:path h="448606" w="1058656">
                <a:moveTo>
                  <a:pt x="0" y="0"/>
                </a:moveTo>
                <a:lnTo>
                  <a:pt x="1058657" y="0"/>
                </a:lnTo>
                <a:lnTo>
                  <a:pt x="1058657" y="448606"/>
                </a:lnTo>
                <a:lnTo>
                  <a:pt x="0" y="448606"/>
                </a:lnTo>
                <a:lnTo>
                  <a:pt x="0" y="0"/>
                </a:lnTo>
                <a:close/>
              </a:path>
            </a:pathLst>
          </a:custGeom>
          <a:blipFill>
            <a:blip r:embed="rId4"/>
            <a:stretch>
              <a:fillRect l="0" t="0" r="0" b="0"/>
            </a:stretch>
          </a:blipFill>
        </p:spPr>
      </p:sp>
      <p:sp>
        <p:nvSpPr>
          <p:cNvPr name="Freeform 32" id="32"/>
          <p:cNvSpPr/>
          <p:nvPr/>
        </p:nvSpPr>
        <p:spPr>
          <a:xfrm flipH="false" flipV="false" rot="0">
            <a:off x="13338827" y="6480856"/>
            <a:ext cx="525453" cy="448606"/>
          </a:xfrm>
          <a:custGeom>
            <a:avLst/>
            <a:gdLst/>
            <a:ahLst/>
            <a:cxnLst/>
            <a:rect r="r" b="b" t="t" l="l"/>
            <a:pathLst>
              <a:path h="448606" w="525453">
                <a:moveTo>
                  <a:pt x="0" y="0"/>
                </a:moveTo>
                <a:lnTo>
                  <a:pt x="525453" y="0"/>
                </a:lnTo>
                <a:lnTo>
                  <a:pt x="525453" y="448606"/>
                </a:lnTo>
                <a:lnTo>
                  <a:pt x="0" y="448606"/>
                </a:lnTo>
                <a:lnTo>
                  <a:pt x="0" y="0"/>
                </a:lnTo>
                <a:close/>
              </a:path>
            </a:pathLst>
          </a:custGeom>
          <a:blipFill>
            <a:blip r:embed="rId5"/>
            <a:stretch>
              <a:fillRect l="0" t="0" r="0" b="0"/>
            </a:stretch>
          </a:blipFill>
        </p:spPr>
      </p:sp>
      <p:sp>
        <p:nvSpPr>
          <p:cNvPr name="TextBox 33" id="33"/>
          <p:cNvSpPr txBox="true"/>
          <p:nvPr/>
        </p:nvSpPr>
        <p:spPr>
          <a:xfrm rot="0">
            <a:off x="5020951" y="8553086"/>
            <a:ext cx="1263711" cy="245745"/>
          </a:xfrm>
          <a:prstGeom prst="rect">
            <a:avLst/>
          </a:prstGeom>
        </p:spPr>
        <p:txBody>
          <a:bodyPr anchor="t" rtlCol="false" tIns="0" lIns="0" bIns="0" rIns="0">
            <a:spAutoFit/>
          </a:bodyPr>
          <a:lstStyle/>
          <a:p>
            <a:pPr>
              <a:lnSpc>
                <a:spcPts val="1800"/>
              </a:lnSpc>
            </a:pPr>
            <a:r>
              <a:rPr lang="en-US" sz="1800" spc="359">
                <a:solidFill>
                  <a:srgbClr val="040606"/>
                </a:solidFill>
                <a:latin typeface="Ramabhadra"/>
              </a:rPr>
              <a:t>OUTPUT</a:t>
            </a:r>
          </a:p>
        </p:txBody>
      </p:sp>
      <p:sp>
        <p:nvSpPr>
          <p:cNvPr name="TextBox 34" id="34"/>
          <p:cNvSpPr txBox="true"/>
          <p:nvPr/>
        </p:nvSpPr>
        <p:spPr>
          <a:xfrm rot="0">
            <a:off x="1064554" y="1589162"/>
            <a:ext cx="9595371" cy="6640068"/>
          </a:xfrm>
          <a:prstGeom prst="rect">
            <a:avLst/>
          </a:prstGeom>
        </p:spPr>
        <p:txBody>
          <a:bodyPr anchor="t" rtlCol="false" tIns="0" lIns="0" bIns="0" rIns="0">
            <a:spAutoFit/>
          </a:bodyPr>
          <a:lstStyle/>
          <a:p>
            <a:pPr algn="l" marL="0" indent="0" lvl="0">
              <a:lnSpc>
                <a:spcPts val="2646"/>
              </a:lnSpc>
            </a:pPr>
            <a:r>
              <a:rPr lang="en-US" sz="1400" strike="noStrike" u="none">
                <a:solidFill>
                  <a:srgbClr val="FFFFFF"/>
                </a:solidFill>
                <a:latin typeface="Ramabhadra"/>
              </a:rPr>
              <a:t>SELECT</a:t>
            </a:r>
          </a:p>
          <a:p>
            <a:pPr algn="l" marL="0" indent="0" lvl="0">
              <a:lnSpc>
                <a:spcPts val="2646"/>
              </a:lnSpc>
            </a:pPr>
            <a:r>
              <a:rPr lang="en-US" sz="1400" strike="noStrike" u="none">
                <a:solidFill>
                  <a:srgbClr val="FFFFFF"/>
                </a:solidFill>
                <a:latin typeface="Ramabhadra"/>
              </a:rPr>
              <a:t>              dc.campaign_name,</a:t>
            </a:r>
          </a:p>
          <a:p>
            <a:pPr algn="l" marL="0" indent="0" lvl="0">
              <a:lnSpc>
                <a:spcPts val="2646"/>
              </a:lnSpc>
            </a:pPr>
            <a:r>
              <a:rPr lang="en-US" sz="1400" strike="noStrike" u="none">
                <a:solidFill>
                  <a:srgbClr val="FFFFFF"/>
                </a:solidFill>
                <a:latin typeface="Ramabhadra"/>
              </a:rPr>
              <a:t>              ROUND(SUM(fe.base_price * fe.`quantity_sold(before_promo)`) / 1000000.0, 2) AS </a:t>
            </a:r>
          </a:p>
          <a:p>
            <a:pPr algn="l" marL="0" indent="0" lvl="0">
              <a:lnSpc>
                <a:spcPts val="2646"/>
              </a:lnSpc>
            </a:pPr>
            <a:r>
              <a:rPr lang="en-US" sz="1400" strike="noStrike" u="none">
                <a:solidFill>
                  <a:srgbClr val="FFFFFF"/>
                </a:solidFill>
                <a:latin typeface="Ramabhadra"/>
              </a:rPr>
              <a:t>              "total_revenue(before_promotion)",</a:t>
            </a:r>
          </a:p>
          <a:p>
            <a:pPr algn="l" marL="0" indent="0" lvl="0">
              <a:lnSpc>
                <a:spcPts val="2646"/>
              </a:lnSpc>
            </a:pPr>
            <a:r>
              <a:rPr lang="en-US" sz="1400" strike="noStrike" u="none">
                <a:solidFill>
                  <a:srgbClr val="FFFFFF"/>
                </a:solidFill>
                <a:latin typeface="Ramabhadra"/>
              </a:rPr>
              <a:t>              ROUND(SUM(</a:t>
            </a:r>
          </a:p>
          <a:p>
            <a:pPr algn="l" marL="0" indent="0" lvl="0">
              <a:lnSpc>
                <a:spcPts val="2646"/>
              </a:lnSpc>
            </a:pPr>
            <a:r>
              <a:rPr lang="en-US" sz="1400" strike="noStrike" u="none">
                <a:solidFill>
                  <a:srgbClr val="FFFFFF"/>
                </a:solidFill>
                <a:latin typeface="Ramabhadra"/>
              </a:rPr>
              <a:t>                              case</a:t>
            </a:r>
          </a:p>
          <a:p>
            <a:pPr algn="l" marL="0" indent="0" lvl="0">
              <a:lnSpc>
                <a:spcPts val="2646"/>
              </a:lnSpc>
            </a:pPr>
            <a:r>
              <a:rPr lang="en-US" sz="1400" strike="noStrike" u="none">
                <a:solidFill>
                  <a:srgbClr val="FFFFFF"/>
                </a:solidFill>
                <a:latin typeface="Ramabhadra"/>
              </a:rPr>
              <a:t>                                      when promo_type = "50% OFF" then base_price*0.5*fe.`quantity_sold(after_promo)`</a:t>
            </a:r>
          </a:p>
          <a:p>
            <a:pPr algn="l" marL="0" indent="0" lvl="0">
              <a:lnSpc>
                <a:spcPts val="2646"/>
              </a:lnSpc>
            </a:pPr>
            <a:r>
              <a:rPr lang="en-US" sz="1400" strike="noStrike" u="none">
                <a:solidFill>
                  <a:srgbClr val="FFFFFF"/>
                </a:solidFill>
                <a:latin typeface="Ramabhadra"/>
              </a:rPr>
              <a:t>                                      when promo_type = "25% OFF" then base_price*0.75*fe.`quantity_sold(after_promo)`</a:t>
            </a:r>
          </a:p>
          <a:p>
            <a:pPr algn="l" marL="0" indent="0" lvl="0">
              <a:lnSpc>
                <a:spcPts val="2646"/>
              </a:lnSpc>
            </a:pPr>
            <a:r>
              <a:rPr lang="en-US" sz="1400" strike="noStrike" u="none">
                <a:solidFill>
                  <a:srgbClr val="FFFFFF"/>
                </a:solidFill>
                <a:latin typeface="Ramabhadra"/>
              </a:rPr>
              <a:t>                                      when promo_type = "33% OFF" then base_price*0.67*fe.`quantity_sold(after_promo)`</a:t>
            </a:r>
          </a:p>
          <a:p>
            <a:pPr algn="l" marL="0" indent="0" lvl="0">
              <a:lnSpc>
                <a:spcPts val="2646"/>
              </a:lnSpc>
            </a:pPr>
            <a:r>
              <a:rPr lang="en-US" sz="1400" strike="noStrike" u="none">
                <a:solidFill>
                  <a:srgbClr val="FFFFFF"/>
                </a:solidFill>
                <a:latin typeface="Ramabhadra"/>
              </a:rPr>
              <a:t>                                      when promo_type = "500 Cashback" then (base_price-500)*fe.`quantity_sold(after_promo)`</a:t>
            </a:r>
          </a:p>
          <a:p>
            <a:pPr algn="l" marL="0" indent="0" lvl="0">
              <a:lnSpc>
                <a:spcPts val="2646"/>
              </a:lnSpc>
            </a:pPr>
            <a:r>
              <a:rPr lang="en-US" sz="1400" strike="noStrike" u="none">
                <a:solidFill>
                  <a:srgbClr val="FFFFFF"/>
                </a:solidFill>
                <a:latin typeface="Ramabhadra"/>
              </a:rPr>
              <a:t>                                      when promo_type = "BOGOF" then base_price*0.5*fe.`quantity_sold(after_promo)`*2</a:t>
            </a:r>
          </a:p>
          <a:p>
            <a:pPr algn="l" marL="0" indent="0" lvl="0">
              <a:lnSpc>
                <a:spcPts val="2646"/>
              </a:lnSpc>
            </a:pPr>
            <a:r>
              <a:rPr lang="en-US" sz="1400" strike="noStrike" u="none">
                <a:solidFill>
                  <a:srgbClr val="FFFFFF"/>
                </a:solidFill>
                <a:latin typeface="Ramabhadra"/>
              </a:rPr>
              <a:t>                             end</a:t>
            </a:r>
          </a:p>
          <a:p>
            <a:pPr algn="l" marL="0" indent="0" lvl="0">
              <a:lnSpc>
                <a:spcPts val="2646"/>
              </a:lnSpc>
            </a:pPr>
            <a:r>
              <a:rPr lang="en-US" sz="1400" strike="noStrike" u="none">
                <a:solidFill>
                  <a:srgbClr val="FFFFFF"/>
                </a:solidFill>
                <a:latin typeface="Ramabhadra"/>
              </a:rPr>
              <a:t>                                   ) / 1000000.0, 2) AS "total_revenue(after_promotion)"</a:t>
            </a:r>
          </a:p>
          <a:p>
            <a:pPr algn="l" marL="0" indent="0" lvl="0">
              <a:lnSpc>
                <a:spcPts val="2646"/>
              </a:lnSpc>
            </a:pPr>
            <a:r>
              <a:rPr lang="en-US" sz="1400" strike="noStrike" u="none">
                <a:solidFill>
                  <a:srgbClr val="FFFFFF"/>
                </a:solidFill>
                <a:latin typeface="Ramabhadra"/>
              </a:rPr>
              <a:t>FROM</a:t>
            </a:r>
          </a:p>
          <a:p>
            <a:pPr algn="l" marL="0" indent="0" lvl="0">
              <a:lnSpc>
                <a:spcPts val="2646"/>
              </a:lnSpc>
            </a:pPr>
            <a:r>
              <a:rPr lang="en-US" sz="1400" strike="noStrike" u="none">
                <a:solidFill>
                  <a:srgbClr val="FFFFFF"/>
                </a:solidFill>
                <a:latin typeface="Ramabhadra"/>
              </a:rPr>
              <a:t>             dim_campaigns dc</a:t>
            </a:r>
          </a:p>
          <a:p>
            <a:pPr algn="l" marL="0" indent="0" lvl="0">
              <a:lnSpc>
                <a:spcPts val="2646"/>
              </a:lnSpc>
            </a:pPr>
            <a:r>
              <a:rPr lang="en-US" sz="1400" strike="noStrike" u="none">
                <a:solidFill>
                  <a:srgbClr val="FFFFFF"/>
                </a:solidFill>
                <a:latin typeface="Ramabhadra"/>
              </a:rPr>
              <a:t>JOIN</a:t>
            </a:r>
          </a:p>
          <a:p>
            <a:pPr algn="l" marL="0" indent="0" lvl="0">
              <a:lnSpc>
                <a:spcPts val="2646"/>
              </a:lnSpc>
            </a:pPr>
            <a:r>
              <a:rPr lang="en-US" sz="1400" strike="noStrike" u="none">
                <a:solidFill>
                  <a:srgbClr val="FFFFFF"/>
                </a:solidFill>
                <a:latin typeface="Ramabhadra"/>
              </a:rPr>
              <a:t>             fact_events fe ON dc.campaign_id = fe.campaign_id</a:t>
            </a:r>
          </a:p>
          <a:p>
            <a:pPr algn="l" marL="0" indent="0" lvl="0">
              <a:lnSpc>
                <a:spcPts val="2646"/>
              </a:lnSpc>
            </a:pPr>
            <a:r>
              <a:rPr lang="en-US" sz="1400" strike="noStrike" u="none">
                <a:solidFill>
                  <a:srgbClr val="FFFFFF"/>
                </a:solidFill>
                <a:latin typeface="Ramabhadra"/>
              </a:rPr>
              <a:t>GROUP BY</a:t>
            </a:r>
          </a:p>
          <a:p>
            <a:pPr algn="l" marL="0" indent="0" lvl="0">
              <a:lnSpc>
                <a:spcPts val="2646"/>
              </a:lnSpc>
            </a:pPr>
            <a:r>
              <a:rPr lang="en-US" sz="1400" strike="noStrike" u="none">
                <a:solidFill>
                  <a:srgbClr val="FFFFFF"/>
                </a:solidFill>
                <a:latin typeface="Ramabhadra"/>
              </a:rPr>
              <a:t>             dc.campaign_name;</a:t>
            </a:r>
          </a:p>
          <a:p>
            <a:pPr algn="l" marL="0" indent="0" lvl="0">
              <a:lnSpc>
                <a:spcPts val="2646"/>
              </a:lnSpc>
            </a:pPr>
          </a:p>
        </p:txBody>
      </p:sp>
      <p:sp>
        <p:nvSpPr>
          <p:cNvPr name="TextBox 35" id="35"/>
          <p:cNvSpPr txBox="true"/>
          <p:nvPr/>
        </p:nvSpPr>
        <p:spPr>
          <a:xfrm rot="0">
            <a:off x="15697345" y="148575"/>
            <a:ext cx="1861509" cy="245679"/>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ATLIQ MART</a:t>
            </a:r>
          </a:p>
        </p:txBody>
      </p:sp>
      <p:sp>
        <p:nvSpPr>
          <p:cNvPr name="TextBox 36" id="36"/>
          <p:cNvSpPr txBox="true"/>
          <p:nvPr/>
        </p:nvSpPr>
        <p:spPr>
          <a:xfrm rot="0">
            <a:off x="4762900" y="1426749"/>
            <a:ext cx="1811545" cy="245745"/>
          </a:xfrm>
          <a:prstGeom prst="rect">
            <a:avLst/>
          </a:prstGeom>
        </p:spPr>
        <p:txBody>
          <a:bodyPr anchor="t" rtlCol="false" tIns="0" lIns="0" bIns="0" rIns="0">
            <a:spAutoFit/>
          </a:bodyPr>
          <a:lstStyle/>
          <a:p>
            <a:pPr>
              <a:lnSpc>
                <a:spcPts val="1800"/>
              </a:lnSpc>
            </a:pPr>
            <a:r>
              <a:rPr lang="en-US" sz="1800" spc="359">
                <a:solidFill>
                  <a:srgbClr val="72D402"/>
                </a:solidFill>
                <a:latin typeface="Ramabhadra"/>
              </a:rPr>
              <a:t>SQL QUERY</a:t>
            </a:r>
          </a:p>
        </p:txBody>
      </p:sp>
      <p:sp>
        <p:nvSpPr>
          <p:cNvPr name="TextBox 37" id="37"/>
          <p:cNvSpPr txBox="true"/>
          <p:nvPr/>
        </p:nvSpPr>
        <p:spPr>
          <a:xfrm rot="0">
            <a:off x="1254535" y="212289"/>
            <a:ext cx="13416756" cy="816411"/>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Ramabhadra"/>
              </a:rPr>
              <a:t>Generate a report that displays each campaign along with the total revenue generated before and after the campaign. The report includes three key fields: campaign_name, total_revenue(before_promotion), and total_revenue(after_promotion). This report should help in evaluating the financial impact of our promotional campaigns. (Display the value in millions)</a:t>
            </a:r>
          </a:p>
        </p:txBody>
      </p:sp>
      <p:sp>
        <p:nvSpPr>
          <p:cNvPr name="TextBox 38" id="38"/>
          <p:cNvSpPr txBox="true"/>
          <p:nvPr/>
        </p:nvSpPr>
        <p:spPr>
          <a:xfrm rot="0">
            <a:off x="12718076" y="5172075"/>
            <a:ext cx="986498"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58.13M</a:t>
            </a:r>
          </a:p>
        </p:txBody>
      </p:sp>
      <p:sp>
        <p:nvSpPr>
          <p:cNvPr name="TextBox 39" id="39"/>
          <p:cNvSpPr txBox="true"/>
          <p:nvPr/>
        </p:nvSpPr>
        <p:spPr>
          <a:xfrm rot="0">
            <a:off x="11337462" y="6748486"/>
            <a:ext cx="1380615" cy="390525"/>
          </a:xfrm>
          <a:prstGeom prst="rect">
            <a:avLst/>
          </a:prstGeom>
        </p:spPr>
        <p:txBody>
          <a:bodyPr anchor="t" rtlCol="false" tIns="0" lIns="0" bIns="0" rIns="0">
            <a:spAutoFit/>
          </a:bodyPr>
          <a:lstStyle/>
          <a:p>
            <a:pPr algn="ctr">
              <a:lnSpc>
                <a:spcPts val="1500"/>
              </a:lnSpc>
            </a:pPr>
            <a:r>
              <a:rPr lang="en-US" sz="1500" spc="300">
                <a:solidFill>
                  <a:srgbClr val="E3663C"/>
                </a:solidFill>
                <a:latin typeface="Open Sans Bold"/>
              </a:rPr>
              <a:t>CAMPAIGN NAME</a:t>
            </a:r>
          </a:p>
        </p:txBody>
      </p:sp>
      <p:sp>
        <p:nvSpPr>
          <p:cNvPr name="TextBox 40" id="40"/>
          <p:cNvSpPr txBox="true"/>
          <p:nvPr/>
        </p:nvSpPr>
        <p:spPr>
          <a:xfrm rot="0">
            <a:off x="13039265" y="7136672"/>
            <a:ext cx="1124577" cy="163731"/>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SANKRANTI</a:t>
            </a:r>
          </a:p>
        </p:txBody>
      </p:sp>
      <p:sp>
        <p:nvSpPr>
          <p:cNvPr name="TextBox 41" id="41"/>
          <p:cNvSpPr txBox="true"/>
          <p:nvPr/>
        </p:nvSpPr>
        <p:spPr>
          <a:xfrm rot="0">
            <a:off x="16729972" y="7136672"/>
            <a:ext cx="705267" cy="163731"/>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DIWALI</a:t>
            </a:r>
          </a:p>
        </p:txBody>
      </p:sp>
      <p:sp>
        <p:nvSpPr>
          <p:cNvPr name="TextBox 42" id="42"/>
          <p:cNvSpPr txBox="true"/>
          <p:nvPr/>
        </p:nvSpPr>
        <p:spPr>
          <a:xfrm rot="0">
            <a:off x="16154854" y="4773405"/>
            <a:ext cx="986498"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82.57M</a:t>
            </a:r>
          </a:p>
        </p:txBody>
      </p:sp>
      <p:sp>
        <p:nvSpPr>
          <p:cNvPr name="TextBox 43" id="43"/>
          <p:cNvSpPr txBox="true"/>
          <p:nvPr/>
        </p:nvSpPr>
        <p:spPr>
          <a:xfrm rot="0">
            <a:off x="13211325" y="4055209"/>
            <a:ext cx="1126268"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124.15M</a:t>
            </a:r>
          </a:p>
        </p:txBody>
      </p:sp>
      <p:sp>
        <p:nvSpPr>
          <p:cNvPr name="TextBox 44" id="44"/>
          <p:cNvSpPr txBox="true"/>
          <p:nvPr/>
        </p:nvSpPr>
        <p:spPr>
          <a:xfrm rot="0">
            <a:off x="16729972" y="3249667"/>
            <a:ext cx="1222395"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171.46M</a:t>
            </a:r>
          </a:p>
        </p:txBody>
      </p:sp>
      <p:sp>
        <p:nvSpPr>
          <p:cNvPr name="TextBox 45" id="45"/>
          <p:cNvSpPr txBox="true"/>
          <p:nvPr/>
        </p:nvSpPr>
        <p:spPr>
          <a:xfrm rot="0">
            <a:off x="11202850" y="7578848"/>
            <a:ext cx="7085150" cy="2337784"/>
          </a:xfrm>
          <a:prstGeom prst="rect">
            <a:avLst/>
          </a:prstGeom>
        </p:spPr>
        <p:txBody>
          <a:bodyPr anchor="t" rtlCol="false" tIns="0" lIns="0" bIns="0" rIns="0">
            <a:spAutoFit/>
          </a:bodyPr>
          <a:lstStyle/>
          <a:p>
            <a:pPr algn="l">
              <a:lnSpc>
                <a:spcPts val="2376"/>
              </a:lnSpc>
              <a:spcBef>
                <a:spcPct val="0"/>
              </a:spcBef>
            </a:pPr>
          </a:p>
          <a:p>
            <a:pPr algn="l" marL="259080" indent="-129540" lvl="1">
              <a:lnSpc>
                <a:spcPts val="2376"/>
              </a:lnSpc>
              <a:spcBef>
                <a:spcPct val="0"/>
              </a:spcBef>
              <a:buFont typeface="Arial"/>
              <a:buChar char="•"/>
            </a:pPr>
            <a:r>
              <a:rPr lang="en-US" sz="1200" spc="289" strike="noStrike" u="none">
                <a:solidFill>
                  <a:srgbClr val="72D402"/>
                </a:solidFill>
                <a:latin typeface="Ramabhadra"/>
              </a:rPr>
              <a:t>Sankranti Surge</a:t>
            </a:r>
            <a:r>
              <a:rPr lang="en-US" sz="1200" spc="289" strike="noStrike" u="none">
                <a:solidFill>
                  <a:srgbClr val="737373"/>
                </a:solidFill>
                <a:latin typeface="Ramabhadra"/>
              </a:rPr>
              <a:t>: Revenue soared from ₹58.13M to ₹124.15M post-promotion, marking a substantial increase.</a:t>
            </a:r>
          </a:p>
          <a:p>
            <a:pPr algn="l" marL="259080" indent="-129540" lvl="1">
              <a:lnSpc>
                <a:spcPts val="2376"/>
              </a:lnSpc>
              <a:spcBef>
                <a:spcPct val="0"/>
              </a:spcBef>
              <a:buFont typeface="Arial"/>
              <a:buChar char="•"/>
            </a:pPr>
            <a:r>
              <a:rPr lang="en-US" sz="1200" spc="289" strike="noStrike" u="none">
                <a:solidFill>
                  <a:srgbClr val="72D402"/>
                </a:solidFill>
                <a:latin typeface="Ramabhadra"/>
              </a:rPr>
              <a:t>Diwali Delight</a:t>
            </a:r>
            <a:r>
              <a:rPr lang="en-US" sz="1200" spc="289" strike="noStrike" u="none">
                <a:solidFill>
                  <a:srgbClr val="737373"/>
                </a:solidFill>
                <a:latin typeface="Ramabhadra"/>
              </a:rPr>
              <a:t>: Revenue surged from ₹82.57M to ₹171.46M, showcasing impressive growth post-promotion.</a:t>
            </a:r>
          </a:p>
          <a:p>
            <a:pPr algn="l" marL="259080" indent="-129540" lvl="1">
              <a:lnSpc>
                <a:spcPts val="2376"/>
              </a:lnSpc>
              <a:spcBef>
                <a:spcPct val="0"/>
              </a:spcBef>
              <a:buFont typeface="Arial"/>
              <a:buChar char="•"/>
            </a:pPr>
            <a:r>
              <a:rPr lang="en-US" sz="1200" spc="289" strike="noStrike" u="none">
                <a:solidFill>
                  <a:srgbClr val="72D402"/>
                </a:solidFill>
                <a:latin typeface="Ramabhadra"/>
              </a:rPr>
              <a:t>Promotion Efficacy</a:t>
            </a:r>
            <a:r>
              <a:rPr lang="en-US" sz="1200" spc="289" strike="noStrike" u="none">
                <a:solidFill>
                  <a:srgbClr val="737373"/>
                </a:solidFill>
                <a:latin typeface="Ramabhadra"/>
              </a:rPr>
              <a:t>: Both the Sankranti and Diwali campaigns effectively doubled revenue, validating promotional effectiveness.</a:t>
            </a:r>
          </a:p>
        </p:txBody>
      </p:sp>
      <p:sp>
        <p:nvSpPr>
          <p:cNvPr name="TextBox 46" id="46"/>
          <p:cNvSpPr txBox="true"/>
          <p:nvPr/>
        </p:nvSpPr>
        <p:spPr>
          <a:xfrm rot="0">
            <a:off x="11822027" y="1228761"/>
            <a:ext cx="5846796" cy="306573"/>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325288"/>
                </a:solidFill>
                <a:latin typeface="Ramabhadra"/>
              </a:rPr>
              <a:t>FINANCIAL IMPACT OF PROMOTIONAL CAMPAIGNS: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9050" y="-36249"/>
            <a:ext cx="1147793" cy="10323249"/>
            <a:chOff x="0" y="0"/>
            <a:chExt cx="121851" cy="1095927"/>
          </a:xfrm>
        </p:grpSpPr>
        <p:sp>
          <p:nvSpPr>
            <p:cNvPr name="Freeform 3" id="3"/>
            <p:cNvSpPr/>
            <p:nvPr/>
          </p:nvSpPr>
          <p:spPr>
            <a:xfrm flipH="false" flipV="false" rot="0">
              <a:off x="0" y="0"/>
              <a:ext cx="121851" cy="1095927"/>
            </a:xfrm>
            <a:custGeom>
              <a:avLst/>
              <a:gdLst/>
              <a:ahLst/>
              <a:cxnLst/>
              <a:rect r="r" b="b" t="t" l="l"/>
              <a:pathLst>
                <a:path h="1095927" w="121851">
                  <a:moveTo>
                    <a:pt x="0" y="0"/>
                  </a:moveTo>
                  <a:lnTo>
                    <a:pt x="121851" y="0"/>
                  </a:lnTo>
                  <a:lnTo>
                    <a:pt x="121851" y="1095927"/>
                  </a:lnTo>
                  <a:lnTo>
                    <a:pt x="0" y="1095927"/>
                  </a:lnTo>
                  <a:close/>
                </a:path>
              </a:pathLst>
            </a:custGeom>
            <a:solidFill>
              <a:srgbClr val="72D402"/>
            </a:solidFill>
          </p:spPr>
        </p:sp>
        <p:sp>
          <p:nvSpPr>
            <p:cNvPr name="TextBox 4" id="4"/>
            <p:cNvSpPr txBox="true"/>
            <p:nvPr/>
          </p:nvSpPr>
          <p:spPr>
            <a:xfrm>
              <a:off x="0" y="-38100"/>
              <a:ext cx="121851" cy="11340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3956" y="257160"/>
            <a:ext cx="501782" cy="5017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1399"/>
                </a:lnSpc>
              </a:pPr>
              <a:r>
                <a:rPr lang="en-US" sz="1399">
                  <a:solidFill>
                    <a:srgbClr val="FEFEFE"/>
                  </a:solidFill>
                  <a:latin typeface="Open Sans Bold"/>
                </a:rPr>
                <a:t>4</a:t>
              </a:r>
            </a:p>
          </p:txBody>
        </p:sp>
      </p:grpSp>
      <p:grpSp>
        <p:nvGrpSpPr>
          <p:cNvPr name="Group 8" id="8"/>
          <p:cNvGrpSpPr/>
          <p:nvPr/>
        </p:nvGrpSpPr>
        <p:grpSpPr>
          <a:xfrm rot="0">
            <a:off x="17626799" y="0"/>
            <a:ext cx="473814" cy="571470"/>
            <a:chOff x="0" y="0"/>
            <a:chExt cx="710385" cy="856800"/>
          </a:xfrm>
        </p:grpSpPr>
        <p:sp>
          <p:nvSpPr>
            <p:cNvPr name="Freeform 9" id="9"/>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10" id="10"/>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11</a:t>
              </a:r>
            </a:p>
          </p:txBody>
        </p:sp>
      </p:grpSp>
      <p:sp>
        <p:nvSpPr>
          <p:cNvPr name="TextBox 11" id="11"/>
          <p:cNvSpPr txBox="true"/>
          <p:nvPr/>
        </p:nvSpPr>
        <p:spPr>
          <a:xfrm rot="0">
            <a:off x="15697345" y="148575"/>
            <a:ext cx="1861509" cy="245679"/>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ATLIQ MART</a:t>
            </a:r>
          </a:p>
        </p:txBody>
      </p:sp>
      <p:sp>
        <p:nvSpPr>
          <p:cNvPr name="TextBox 12" id="12"/>
          <p:cNvSpPr txBox="true"/>
          <p:nvPr/>
        </p:nvSpPr>
        <p:spPr>
          <a:xfrm rot="0">
            <a:off x="1254535" y="212289"/>
            <a:ext cx="13416756" cy="1368729"/>
          </a:xfrm>
          <a:prstGeom prst="rect">
            <a:avLst/>
          </a:prstGeom>
        </p:spPr>
        <p:txBody>
          <a:bodyPr anchor="t" rtlCol="false" tIns="0" lIns="0" bIns="0" rIns="0">
            <a:spAutoFit/>
          </a:bodyPr>
          <a:lstStyle/>
          <a:p>
            <a:pPr algn="ctr">
              <a:lnSpc>
                <a:spcPts val="2240"/>
              </a:lnSpc>
            </a:pPr>
            <a:r>
              <a:rPr lang="en-US" sz="1600">
                <a:solidFill>
                  <a:srgbClr val="000000"/>
                </a:solidFill>
                <a:latin typeface="Ramabhadra"/>
              </a:rPr>
              <a:t>Produce a report that includes the Incremental Sold Quantity (ISU%) for each category during the Diwali campaign. Additionally, provide rakings for the categories based on their ISU%. The report will include three key fields: category, ISU%, and rank_order. This information will assist in assessing the category-wise success and impact of the Diwali campaign on incremental sales.</a:t>
            </a:r>
          </a:p>
          <a:p>
            <a:pPr algn="ctr">
              <a:lnSpc>
                <a:spcPts val="2240"/>
              </a:lnSpc>
              <a:spcBef>
                <a:spcPct val="0"/>
              </a:spcBef>
            </a:pPr>
            <a:r>
              <a:rPr lang="en-US" sz="1600">
                <a:solidFill>
                  <a:srgbClr val="000000"/>
                </a:solidFill>
                <a:latin typeface="Ramabhadra"/>
              </a:rPr>
              <a:t>NOTE: ISU%(Incremental Sold Quantity %) is calculated as the percentage increase/decrease in quantity sold(after promo) compared to quantity sold(before promo).</a:t>
            </a:r>
          </a:p>
        </p:txBody>
      </p:sp>
      <p:pic>
        <p:nvPicPr>
          <p:cNvPr name="Picture 13" id="13"/>
          <p:cNvPicPr>
            <a:picLocks noChangeAspect="true"/>
          </p:cNvPicPr>
          <p:nvPr/>
        </p:nvPicPr>
        <p:blipFill>
          <a:blip r:embed="rId2"/>
          <a:stretch>
            <a:fillRect/>
          </a:stretch>
        </p:blipFill>
        <p:spPr>
          <a:xfrm rot="0">
            <a:off x="11770311" y="3013132"/>
            <a:ext cx="4435866" cy="5421728"/>
          </a:xfrm>
          <a:prstGeom prst="rect">
            <a:avLst/>
          </a:prstGeom>
        </p:spPr>
      </p:pic>
      <p:grpSp>
        <p:nvGrpSpPr>
          <p:cNvPr name="Group 14" id="14"/>
          <p:cNvGrpSpPr/>
          <p:nvPr/>
        </p:nvGrpSpPr>
        <p:grpSpPr>
          <a:xfrm rot="0">
            <a:off x="1506090" y="2853503"/>
            <a:ext cx="7637910" cy="3361536"/>
            <a:chOff x="0" y="0"/>
            <a:chExt cx="10183880" cy="4482048"/>
          </a:xfrm>
        </p:grpSpPr>
        <p:grpSp>
          <p:nvGrpSpPr>
            <p:cNvPr name="Group 15" id="15"/>
            <p:cNvGrpSpPr/>
            <p:nvPr/>
          </p:nvGrpSpPr>
          <p:grpSpPr>
            <a:xfrm rot="0">
              <a:off x="0" y="0"/>
              <a:ext cx="10183880" cy="4482048"/>
              <a:chOff x="0" y="0"/>
              <a:chExt cx="10679472" cy="4700164"/>
            </a:xfrm>
          </p:grpSpPr>
          <p:sp>
            <p:nvSpPr>
              <p:cNvPr name="Freeform 16" id="16"/>
              <p:cNvSpPr/>
              <p:nvPr/>
            </p:nvSpPr>
            <p:spPr>
              <a:xfrm flipH="false" flipV="false" rot="0">
                <a:off x="0" y="0"/>
                <a:ext cx="10679472" cy="4700164"/>
              </a:xfrm>
              <a:custGeom>
                <a:avLst/>
                <a:gdLst/>
                <a:ahLst/>
                <a:cxnLst/>
                <a:rect r="r" b="b" t="t" l="l"/>
                <a:pathLst>
                  <a:path h="4700164" w="10679472">
                    <a:moveTo>
                      <a:pt x="19873" y="0"/>
                    </a:moveTo>
                    <a:lnTo>
                      <a:pt x="10659599" y="0"/>
                    </a:lnTo>
                    <a:cubicBezTo>
                      <a:pt x="10664870" y="0"/>
                      <a:pt x="10669925" y="2094"/>
                      <a:pt x="10673652" y="5821"/>
                    </a:cubicBezTo>
                    <a:cubicBezTo>
                      <a:pt x="10677378" y="9548"/>
                      <a:pt x="10679472" y="14603"/>
                      <a:pt x="10679472" y="19873"/>
                    </a:cubicBezTo>
                    <a:lnTo>
                      <a:pt x="10679472" y="4680291"/>
                    </a:lnTo>
                    <a:cubicBezTo>
                      <a:pt x="10679472" y="4685562"/>
                      <a:pt x="10677378" y="4690616"/>
                      <a:pt x="10673652" y="4694344"/>
                    </a:cubicBezTo>
                    <a:cubicBezTo>
                      <a:pt x="10669925" y="4698071"/>
                      <a:pt x="10664870" y="4700164"/>
                      <a:pt x="10659599" y="4700164"/>
                    </a:cubicBezTo>
                    <a:lnTo>
                      <a:pt x="19873" y="4700164"/>
                    </a:lnTo>
                    <a:cubicBezTo>
                      <a:pt x="14603" y="4700164"/>
                      <a:pt x="9548" y="4698071"/>
                      <a:pt x="5821" y="4694344"/>
                    </a:cubicBezTo>
                    <a:cubicBezTo>
                      <a:pt x="2094" y="4690616"/>
                      <a:pt x="0" y="4685562"/>
                      <a:pt x="0" y="4680291"/>
                    </a:cubicBezTo>
                    <a:lnTo>
                      <a:pt x="0" y="19873"/>
                    </a:lnTo>
                    <a:cubicBezTo>
                      <a:pt x="0" y="14603"/>
                      <a:pt x="2094" y="9548"/>
                      <a:pt x="5821" y="5821"/>
                    </a:cubicBezTo>
                    <a:cubicBezTo>
                      <a:pt x="9548" y="2094"/>
                      <a:pt x="14603" y="0"/>
                      <a:pt x="19873" y="0"/>
                    </a:cubicBezTo>
                    <a:close/>
                  </a:path>
                </a:pathLst>
              </a:custGeom>
              <a:gradFill rotWithShape="true">
                <a:gsLst>
                  <a:gs pos="0">
                    <a:srgbClr val="000000">
                      <a:alpha val="100000"/>
                    </a:srgbClr>
                  </a:gs>
                  <a:gs pos="100000">
                    <a:srgbClr val="737373">
                      <a:alpha val="100000"/>
                    </a:srgbClr>
                  </a:gs>
                </a:gsLst>
                <a:lin ang="0"/>
              </a:gradFill>
              <a:ln w="57150" cap="sq">
                <a:gradFill>
                  <a:gsLst>
                    <a:gs pos="0">
                      <a:srgbClr val="000000">
                        <a:alpha val="100000"/>
                      </a:srgbClr>
                    </a:gs>
                    <a:gs pos="100000">
                      <a:srgbClr val="737373">
                        <a:alpha val="100000"/>
                      </a:srgbClr>
                    </a:gs>
                  </a:gsLst>
                  <a:lin ang="0"/>
                </a:gradFill>
                <a:prstDash val="solid"/>
                <a:miter/>
              </a:ln>
            </p:spPr>
          </p:sp>
          <p:sp>
            <p:nvSpPr>
              <p:cNvPr name="TextBox 17" id="17"/>
              <p:cNvSpPr txBox="true"/>
              <p:nvPr/>
            </p:nvSpPr>
            <p:spPr>
              <a:xfrm>
                <a:off x="0" y="-38100"/>
                <a:ext cx="10679472" cy="4738264"/>
              </a:xfrm>
              <a:prstGeom prst="rect">
                <a:avLst/>
              </a:prstGeom>
            </p:spPr>
            <p:txBody>
              <a:bodyPr anchor="ctr" rtlCol="false" tIns="17477" lIns="17477" bIns="17477" rIns="17477"/>
              <a:lstStyle/>
              <a:p>
                <a:pPr algn="ctr">
                  <a:lnSpc>
                    <a:spcPts val="2660"/>
                  </a:lnSpc>
                </a:pPr>
              </a:p>
            </p:txBody>
          </p:sp>
        </p:grpSp>
        <p:grpSp>
          <p:nvGrpSpPr>
            <p:cNvPr name="Group 18" id="18"/>
            <p:cNvGrpSpPr/>
            <p:nvPr/>
          </p:nvGrpSpPr>
          <p:grpSpPr>
            <a:xfrm rot="0">
              <a:off x="159126" y="143285"/>
              <a:ext cx="9865628" cy="4195478"/>
              <a:chOff x="0" y="0"/>
              <a:chExt cx="1925434" cy="818814"/>
            </a:xfrm>
          </p:grpSpPr>
          <p:sp>
            <p:nvSpPr>
              <p:cNvPr name="Freeform 19" id="19"/>
              <p:cNvSpPr/>
              <p:nvPr/>
            </p:nvSpPr>
            <p:spPr>
              <a:xfrm flipH="false" flipV="false" rot="0">
                <a:off x="0" y="0"/>
                <a:ext cx="1925434" cy="818814"/>
              </a:xfrm>
              <a:custGeom>
                <a:avLst/>
                <a:gdLst/>
                <a:ahLst/>
                <a:cxnLst/>
                <a:rect r="r" b="b" t="t" l="l"/>
                <a:pathLst>
                  <a:path h="818814" w="1925434">
                    <a:moveTo>
                      <a:pt x="20514" y="0"/>
                    </a:moveTo>
                    <a:lnTo>
                      <a:pt x="1904920" y="0"/>
                    </a:lnTo>
                    <a:cubicBezTo>
                      <a:pt x="1916250" y="0"/>
                      <a:pt x="1925434" y="9185"/>
                      <a:pt x="1925434" y="20514"/>
                    </a:cubicBezTo>
                    <a:lnTo>
                      <a:pt x="1925434" y="798300"/>
                    </a:lnTo>
                    <a:cubicBezTo>
                      <a:pt x="1925434" y="809630"/>
                      <a:pt x="1916250" y="818814"/>
                      <a:pt x="1904920" y="818814"/>
                    </a:cubicBezTo>
                    <a:lnTo>
                      <a:pt x="20514" y="818814"/>
                    </a:lnTo>
                    <a:cubicBezTo>
                      <a:pt x="9185" y="818814"/>
                      <a:pt x="0" y="809630"/>
                      <a:pt x="0" y="798300"/>
                    </a:cubicBezTo>
                    <a:lnTo>
                      <a:pt x="0" y="20514"/>
                    </a:lnTo>
                    <a:cubicBezTo>
                      <a:pt x="0" y="9185"/>
                      <a:pt x="9185" y="0"/>
                      <a:pt x="20514" y="0"/>
                    </a:cubicBezTo>
                    <a:close/>
                  </a:path>
                </a:pathLst>
              </a:custGeom>
              <a:blipFill>
                <a:blip r:embed="rId3"/>
                <a:stretch>
                  <a:fillRect l="-3285" t="-7558" r="-4830" b="-21220"/>
                </a:stretch>
              </a:blipFill>
              <a:ln w="38100" cap="sq">
                <a:gradFill>
                  <a:gsLst>
                    <a:gs pos="0">
                      <a:srgbClr val="000000">
                        <a:alpha val="100000"/>
                      </a:srgbClr>
                    </a:gs>
                    <a:gs pos="100000">
                      <a:srgbClr val="737373">
                        <a:alpha val="100000"/>
                      </a:srgbClr>
                    </a:gs>
                  </a:gsLst>
                  <a:lin ang="0"/>
                </a:gradFill>
                <a:prstDash val="solid"/>
                <a:miter/>
              </a:ln>
            </p:spPr>
          </p:sp>
        </p:grpSp>
      </p:grpSp>
      <p:sp>
        <p:nvSpPr>
          <p:cNvPr name="TextBox 20" id="20"/>
          <p:cNvSpPr txBox="true"/>
          <p:nvPr/>
        </p:nvSpPr>
        <p:spPr>
          <a:xfrm rot="0">
            <a:off x="4693190" y="2366965"/>
            <a:ext cx="1263711" cy="245745"/>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OUTPUT</a:t>
            </a:r>
          </a:p>
        </p:txBody>
      </p:sp>
      <p:grpSp>
        <p:nvGrpSpPr>
          <p:cNvPr name="Group 21" id="21"/>
          <p:cNvGrpSpPr/>
          <p:nvPr/>
        </p:nvGrpSpPr>
        <p:grpSpPr>
          <a:xfrm rot="-10800000">
            <a:off x="17813610" y="9830613"/>
            <a:ext cx="474390" cy="456387"/>
            <a:chOff x="0" y="0"/>
            <a:chExt cx="632520" cy="608516"/>
          </a:xfrm>
        </p:grpSpPr>
        <p:grpSp>
          <p:nvGrpSpPr>
            <p:cNvPr name="Group 22" id="22"/>
            <p:cNvGrpSpPr/>
            <p:nvPr/>
          </p:nvGrpSpPr>
          <p:grpSpPr>
            <a:xfrm rot="-10800000">
              <a:off x="0" y="229654"/>
              <a:ext cx="504717" cy="153454"/>
              <a:chOff x="0" y="0"/>
              <a:chExt cx="35507" cy="10796"/>
            </a:xfrm>
          </p:grpSpPr>
          <p:sp>
            <p:nvSpPr>
              <p:cNvPr name="Freeform 23" id="23"/>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24" id="24"/>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800000">
              <a:off x="0" y="0"/>
              <a:ext cx="632520" cy="153454"/>
              <a:chOff x="0" y="0"/>
              <a:chExt cx="44498" cy="10796"/>
            </a:xfrm>
          </p:grpSpPr>
          <p:sp>
            <p:nvSpPr>
              <p:cNvPr name="Freeform 26" id="26"/>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27" id="27"/>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10800000">
              <a:off x="0" y="455062"/>
              <a:ext cx="316260" cy="153454"/>
              <a:chOff x="0" y="0"/>
              <a:chExt cx="22249" cy="10796"/>
            </a:xfrm>
          </p:grpSpPr>
          <p:sp>
            <p:nvSpPr>
              <p:cNvPr name="Freeform 29" id="29"/>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30" id="30"/>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TextBox 31" id="31"/>
          <p:cNvSpPr txBox="true"/>
          <p:nvPr/>
        </p:nvSpPr>
        <p:spPr>
          <a:xfrm rot="0">
            <a:off x="15754367" y="3552818"/>
            <a:ext cx="1154222"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588.45%</a:t>
            </a:r>
          </a:p>
        </p:txBody>
      </p:sp>
      <p:sp>
        <p:nvSpPr>
          <p:cNvPr name="TextBox 32" id="32"/>
          <p:cNvSpPr txBox="true"/>
          <p:nvPr/>
        </p:nvSpPr>
        <p:spPr>
          <a:xfrm rot="0">
            <a:off x="10285748" y="7651483"/>
            <a:ext cx="1096623"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GROCERY &amp; STAPLES</a:t>
            </a:r>
          </a:p>
        </p:txBody>
      </p:sp>
      <p:sp>
        <p:nvSpPr>
          <p:cNvPr name="TextBox 33" id="33"/>
          <p:cNvSpPr txBox="true"/>
          <p:nvPr/>
        </p:nvSpPr>
        <p:spPr>
          <a:xfrm rot="0">
            <a:off x="10314127" y="6608826"/>
            <a:ext cx="1039864"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PERSONAL CARE</a:t>
            </a:r>
          </a:p>
        </p:txBody>
      </p:sp>
      <p:sp>
        <p:nvSpPr>
          <p:cNvPr name="TextBox 34" id="34"/>
          <p:cNvSpPr txBox="true"/>
          <p:nvPr/>
        </p:nvSpPr>
        <p:spPr>
          <a:xfrm rot="0">
            <a:off x="10342506" y="5651656"/>
            <a:ext cx="983106" cy="163731"/>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COMBO1</a:t>
            </a:r>
          </a:p>
        </p:txBody>
      </p:sp>
      <p:sp>
        <p:nvSpPr>
          <p:cNvPr name="TextBox 35" id="35"/>
          <p:cNvSpPr txBox="true"/>
          <p:nvPr/>
        </p:nvSpPr>
        <p:spPr>
          <a:xfrm rot="0">
            <a:off x="10446483" y="4549185"/>
            <a:ext cx="775152"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HOME CARE</a:t>
            </a:r>
          </a:p>
        </p:txBody>
      </p:sp>
      <p:sp>
        <p:nvSpPr>
          <p:cNvPr name="TextBox 36" id="36"/>
          <p:cNvSpPr txBox="true"/>
          <p:nvPr/>
        </p:nvSpPr>
        <p:spPr>
          <a:xfrm rot="0">
            <a:off x="10201886" y="3515085"/>
            <a:ext cx="1264346"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HOME APPLIANCES</a:t>
            </a:r>
          </a:p>
        </p:txBody>
      </p:sp>
      <p:sp>
        <p:nvSpPr>
          <p:cNvPr name="TextBox 37" id="37"/>
          <p:cNvSpPr txBox="true"/>
          <p:nvPr/>
        </p:nvSpPr>
        <p:spPr>
          <a:xfrm rot="0">
            <a:off x="13509220" y="4586918"/>
            <a:ext cx="1196153"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203.14%</a:t>
            </a:r>
          </a:p>
        </p:txBody>
      </p:sp>
      <p:sp>
        <p:nvSpPr>
          <p:cNvPr name="TextBox 38" id="38"/>
          <p:cNvSpPr txBox="true"/>
          <p:nvPr/>
        </p:nvSpPr>
        <p:spPr>
          <a:xfrm rot="0">
            <a:off x="13490170" y="5632289"/>
            <a:ext cx="1126268"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202.36%</a:t>
            </a:r>
          </a:p>
        </p:txBody>
      </p:sp>
      <p:sp>
        <p:nvSpPr>
          <p:cNvPr name="TextBox 39" id="39"/>
          <p:cNvSpPr txBox="true"/>
          <p:nvPr/>
        </p:nvSpPr>
        <p:spPr>
          <a:xfrm rot="0">
            <a:off x="12481320" y="6665609"/>
            <a:ext cx="989800"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31.06%</a:t>
            </a:r>
          </a:p>
        </p:txBody>
      </p:sp>
      <p:sp>
        <p:nvSpPr>
          <p:cNvPr name="TextBox 40" id="40"/>
          <p:cNvSpPr txBox="true"/>
          <p:nvPr/>
        </p:nvSpPr>
        <p:spPr>
          <a:xfrm rot="0">
            <a:off x="12396844" y="7708266"/>
            <a:ext cx="996851"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18.05%</a:t>
            </a:r>
          </a:p>
        </p:txBody>
      </p:sp>
      <p:sp>
        <p:nvSpPr>
          <p:cNvPr name="TextBox 41" id="41"/>
          <p:cNvSpPr txBox="true"/>
          <p:nvPr/>
        </p:nvSpPr>
        <p:spPr>
          <a:xfrm rot="0">
            <a:off x="1506090" y="7112888"/>
            <a:ext cx="7637910" cy="2632960"/>
          </a:xfrm>
          <a:prstGeom prst="rect">
            <a:avLst/>
          </a:prstGeom>
        </p:spPr>
        <p:txBody>
          <a:bodyPr anchor="t" rtlCol="false" tIns="0" lIns="0" bIns="0" rIns="0">
            <a:spAutoFit/>
          </a:bodyPr>
          <a:lstStyle/>
          <a:p>
            <a:pPr algn="l">
              <a:lnSpc>
                <a:spcPts val="2376"/>
              </a:lnSpc>
              <a:spcBef>
                <a:spcPct val="0"/>
              </a:spcBef>
            </a:pPr>
          </a:p>
          <a:p>
            <a:pPr algn="l" marL="259080" indent="-129540" lvl="1">
              <a:lnSpc>
                <a:spcPts val="2376"/>
              </a:lnSpc>
              <a:spcBef>
                <a:spcPct val="0"/>
              </a:spcBef>
              <a:buFont typeface="Arial"/>
              <a:buChar char="•"/>
            </a:pPr>
            <a:r>
              <a:rPr lang="en-US" sz="1200" spc="289" strike="noStrike" u="none">
                <a:solidFill>
                  <a:srgbClr val="72D402"/>
                </a:solidFill>
                <a:latin typeface="Ramabhadra"/>
              </a:rPr>
              <a:t>Home Appliances Dominance</a:t>
            </a:r>
            <a:r>
              <a:rPr lang="en-US" sz="1200" spc="289" strike="noStrike" u="none">
                <a:solidFill>
                  <a:srgbClr val="737373"/>
                </a:solidFill>
                <a:latin typeface="Ramabhadra"/>
              </a:rPr>
              <a:t>: Home Appliances category leads with a remarkable ISU% of 588.45%, securing the top rank.</a:t>
            </a:r>
          </a:p>
          <a:p>
            <a:pPr algn="l" marL="259080" indent="-129540" lvl="1">
              <a:lnSpc>
                <a:spcPts val="2376"/>
              </a:lnSpc>
              <a:spcBef>
                <a:spcPct val="0"/>
              </a:spcBef>
              <a:buFont typeface="Arial"/>
              <a:buChar char="•"/>
            </a:pPr>
            <a:r>
              <a:rPr lang="en-US" sz="1200" spc="289" strike="noStrike" u="none">
                <a:solidFill>
                  <a:srgbClr val="72D402"/>
                </a:solidFill>
                <a:latin typeface="Ramabhadra"/>
              </a:rPr>
              <a:t>Home Care and Combo1 Success</a:t>
            </a:r>
            <a:r>
              <a:rPr lang="en-US" sz="1200" spc="289" strike="noStrike" u="none">
                <a:solidFill>
                  <a:srgbClr val="737373"/>
                </a:solidFill>
                <a:latin typeface="Ramabhadra"/>
              </a:rPr>
              <a:t>: Home Care and Combo1 categories follow closely with ISU% of 203.14% and 202.36% respectively, securing second and third ranks.</a:t>
            </a:r>
          </a:p>
          <a:p>
            <a:pPr algn="l" marL="259080" indent="-129540" lvl="1">
              <a:lnSpc>
                <a:spcPts val="2376"/>
              </a:lnSpc>
              <a:spcBef>
                <a:spcPct val="0"/>
              </a:spcBef>
              <a:buFont typeface="Arial"/>
              <a:buChar char="•"/>
            </a:pPr>
            <a:r>
              <a:rPr lang="en-US" sz="1200" spc="289" strike="noStrike" u="none">
                <a:solidFill>
                  <a:srgbClr val="72D402"/>
                </a:solidFill>
                <a:latin typeface="Ramabhadra"/>
              </a:rPr>
              <a:t>Recommendation</a:t>
            </a:r>
            <a:r>
              <a:rPr lang="en-US" sz="1200" spc="289" strike="noStrike" u="none">
                <a:solidFill>
                  <a:srgbClr val="737373"/>
                </a:solidFill>
                <a:latin typeface="Ramabhadra"/>
              </a:rPr>
              <a:t>: Focus on promoting Home Appliances further, while sustaining efforts in Home Care and Combo1 for continued success.</a:t>
            </a:r>
          </a:p>
        </p:txBody>
      </p:sp>
      <p:sp>
        <p:nvSpPr>
          <p:cNvPr name="TextBox 42" id="42"/>
          <p:cNvSpPr txBox="true"/>
          <p:nvPr/>
        </p:nvSpPr>
        <p:spPr>
          <a:xfrm rot="0">
            <a:off x="11466233" y="2348746"/>
            <a:ext cx="4518753" cy="306573"/>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325288"/>
                </a:solidFill>
                <a:latin typeface="Ramabhadra"/>
              </a:rPr>
              <a:t>ASSESSING DIWALI CAMPAIGN IMPACT:</a:t>
            </a:r>
          </a:p>
        </p:txBody>
      </p:sp>
      <p:sp>
        <p:nvSpPr>
          <p:cNvPr name="TextBox 43" id="43"/>
          <p:cNvSpPr txBox="true"/>
          <p:nvPr/>
        </p:nvSpPr>
        <p:spPr>
          <a:xfrm rot="0">
            <a:off x="10143752" y="3015070"/>
            <a:ext cx="1380615" cy="200025"/>
          </a:xfrm>
          <a:prstGeom prst="rect">
            <a:avLst/>
          </a:prstGeom>
        </p:spPr>
        <p:txBody>
          <a:bodyPr anchor="t" rtlCol="false" tIns="0" lIns="0" bIns="0" rIns="0">
            <a:spAutoFit/>
          </a:bodyPr>
          <a:lstStyle/>
          <a:p>
            <a:pPr algn="ctr">
              <a:lnSpc>
                <a:spcPts val="1500"/>
              </a:lnSpc>
            </a:pPr>
            <a:r>
              <a:rPr lang="en-US" sz="1500" spc="300">
                <a:solidFill>
                  <a:srgbClr val="E3663C"/>
                </a:solidFill>
                <a:latin typeface="Open Sans Bold"/>
              </a:rPr>
              <a:t>CATEGORY</a:t>
            </a:r>
          </a:p>
        </p:txBody>
      </p:sp>
      <p:sp>
        <p:nvSpPr>
          <p:cNvPr name="AutoShape 44" id="44"/>
          <p:cNvSpPr/>
          <p:nvPr/>
        </p:nvSpPr>
        <p:spPr>
          <a:xfrm flipH="true" flipV="true">
            <a:off x="16908589" y="3644526"/>
            <a:ext cx="612609" cy="3004633"/>
          </a:xfrm>
          <a:prstGeom prst="line">
            <a:avLst/>
          </a:prstGeom>
          <a:ln cap="flat" w="19050">
            <a:solidFill>
              <a:srgbClr val="282C5C"/>
            </a:solidFill>
            <a:prstDash val="solid"/>
            <a:headEnd type="none" len="sm" w="sm"/>
            <a:tailEnd type="oval" len="lg" w="lg"/>
          </a:ln>
        </p:spPr>
      </p:sp>
      <p:sp>
        <p:nvSpPr>
          <p:cNvPr name="AutoShape 45" id="45"/>
          <p:cNvSpPr/>
          <p:nvPr/>
        </p:nvSpPr>
        <p:spPr>
          <a:xfrm flipH="true">
            <a:off x="13393695" y="6649159"/>
            <a:ext cx="4127503" cy="1150814"/>
          </a:xfrm>
          <a:prstGeom prst="line">
            <a:avLst/>
          </a:prstGeom>
          <a:ln cap="flat" w="19050">
            <a:solidFill>
              <a:srgbClr val="282C5C"/>
            </a:solidFill>
            <a:prstDash val="solid"/>
            <a:headEnd type="none" len="sm" w="sm"/>
            <a:tailEnd type="arrow" len="sm" w="med"/>
          </a:ln>
        </p:spPr>
      </p:sp>
      <p:grpSp>
        <p:nvGrpSpPr>
          <p:cNvPr name="Group 46" id="46"/>
          <p:cNvGrpSpPr/>
          <p:nvPr/>
        </p:nvGrpSpPr>
        <p:grpSpPr>
          <a:xfrm rot="0">
            <a:off x="16833263" y="5832267"/>
            <a:ext cx="1375871" cy="1375871"/>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8" id="4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9" id="49"/>
          <p:cNvSpPr txBox="true"/>
          <p:nvPr/>
        </p:nvSpPr>
        <p:spPr>
          <a:xfrm rot="0">
            <a:off x="16770431" y="6506592"/>
            <a:ext cx="1501534" cy="250726"/>
          </a:xfrm>
          <a:prstGeom prst="rect">
            <a:avLst/>
          </a:prstGeom>
        </p:spPr>
        <p:txBody>
          <a:bodyPr anchor="t" rtlCol="false" tIns="0" lIns="0" bIns="0" rIns="0">
            <a:spAutoFit/>
          </a:bodyPr>
          <a:lstStyle/>
          <a:p>
            <a:pPr algn="l" marL="0" indent="0" lvl="0">
              <a:lnSpc>
                <a:spcPts val="1999"/>
              </a:lnSpc>
              <a:spcBef>
                <a:spcPct val="0"/>
              </a:spcBef>
            </a:pPr>
            <a:r>
              <a:rPr lang="en-US" sz="1999" spc="399">
                <a:solidFill>
                  <a:srgbClr val="FFFFFF"/>
                </a:solidFill>
                <a:latin typeface="Ramabhadra"/>
              </a:rPr>
              <a:t> -570.4%  </a:t>
            </a:r>
          </a:p>
        </p:txBody>
      </p:sp>
      <p:sp>
        <p:nvSpPr>
          <p:cNvPr name="Freeform 50" id="50"/>
          <p:cNvSpPr/>
          <p:nvPr/>
        </p:nvSpPr>
        <p:spPr>
          <a:xfrm flipH="false" flipV="false" rot="0">
            <a:off x="17217832" y="6057451"/>
            <a:ext cx="544441" cy="326664"/>
          </a:xfrm>
          <a:custGeom>
            <a:avLst/>
            <a:gdLst/>
            <a:ahLst/>
            <a:cxnLst/>
            <a:rect r="r" b="b" t="t" l="l"/>
            <a:pathLst>
              <a:path h="326664" w="544441">
                <a:moveTo>
                  <a:pt x="0" y="0"/>
                </a:moveTo>
                <a:lnTo>
                  <a:pt x="544441" y="0"/>
                </a:lnTo>
                <a:lnTo>
                  <a:pt x="544441" y="326665"/>
                </a:lnTo>
                <a:lnTo>
                  <a:pt x="0" y="326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10563120" y="9091798"/>
            <a:ext cx="819250" cy="738815"/>
          </a:xfrm>
          <a:custGeom>
            <a:avLst/>
            <a:gdLst/>
            <a:ahLst/>
            <a:cxnLst/>
            <a:rect r="r" b="b" t="t" l="l"/>
            <a:pathLst>
              <a:path h="738815" w="819250">
                <a:moveTo>
                  <a:pt x="0" y="0"/>
                </a:moveTo>
                <a:lnTo>
                  <a:pt x="819251" y="0"/>
                </a:lnTo>
                <a:lnTo>
                  <a:pt x="819251" y="738815"/>
                </a:lnTo>
                <a:lnTo>
                  <a:pt x="0" y="7388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2" id="52"/>
          <p:cNvSpPr txBox="true"/>
          <p:nvPr/>
        </p:nvSpPr>
        <p:spPr>
          <a:xfrm rot="0">
            <a:off x="11466233" y="8787194"/>
            <a:ext cx="6634380" cy="1014471"/>
          </a:xfrm>
          <a:prstGeom prst="rect">
            <a:avLst/>
          </a:prstGeom>
        </p:spPr>
        <p:txBody>
          <a:bodyPr anchor="t" rtlCol="false" tIns="0" lIns="0" bIns="0" rIns="0">
            <a:spAutoFit/>
          </a:bodyPr>
          <a:lstStyle/>
          <a:p>
            <a:pPr>
              <a:lnSpc>
                <a:spcPts val="2076"/>
              </a:lnSpc>
              <a:spcBef>
                <a:spcPct val="0"/>
              </a:spcBef>
            </a:pPr>
          </a:p>
          <a:p>
            <a:pPr marL="259080" indent="-129540" lvl="1">
              <a:lnSpc>
                <a:spcPts val="2076"/>
              </a:lnSpc>
              <a:spcBef>
                <a:spcPct val="0"/>
              </a:spcBef>
              <a:buFont typeface="Arial"/>
              <a:buChar char="•"/>
            </a:pPr>
            <a:r>
              <a:rPr lang="en-US" sz="1200" spc="289" strike="noStrike" u="none">
                <a:solidFill>
                  <a:srgbClr val="72D402"/>
                </a:solidFill>
                <a:latin typeface="Ramabhadra"/>
              </a:rPr>
              <a:t>Explore Growth Areas</a:t>
            </a:r>
            <a:r>
              <a:rPr lang="en-US" sz="1200" spc="289" strike="noStrike" u="none">
                <a:solidFill>
                  <a:srgbClr val="737373"/>
                </a:solidFill>
                <a:latin typeface="Ramabhadra"/>
              </a:rPr>
              <a:t>:Investigate opportunities for expansion, particularly in GROCERY &amp; STAPLES, to capitalize on market potential.</a:t>
            </a:r>
          </a:p>
        </p:txBody>
      </p:sp>
      <p:grpSp>
        <p:nvGrpSpPr>
          <p:cNvPr name="Group 53" id="53"/>
          <p:cNvGrpSpPr/>
          <p:nvPr/>
        </p:nvGrpSpPr>
        <p:grpSpPr>
          <a:xfrm rot="0">
            <a:off x="11587921" y="7514575"/>
            <a:ext cx="570798" cy="570798"/>
            <a:chOff x="0" y="0"/>
            <a:chExt cx="761064" cy="761064"/>
          </a:xfrm>
        </p:grpSpPr>
        <p:grpSp>
          <p:nvGrpSpPr>
            <p:cNvPr name="Group 54" id="54"/>
            <p:cNvGrpSpPr/>
            <p:nvPr/>
          </p:nvGrpSpPr>
          <p:grpSpPr>
            <a:xfrm rot="0">
              <a:off x="0" y="0"/>
              <a:ext cx="761064" cy="761064"/>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6" id="56"/>
              <p:cNvSpPr txBox="true"/>
              <p:nvPr/>
            </p:nvSpPr>
            <p:spPr>
              <a:xfrm>
                <a:off x="76200" y="38100"/>
                <a:ext cx="660400" cy="698500"/>
              </a:xfrm>
              <a:prstGeom prst="rect">
                <a:avLst/>
              </a:prstGeom>
            </p:spPr>
            <p:txBody>
              <a:bodyPr anchor="ctr" rtlCol="false" tIns="36315" lIns="36315" bIns="36315" rIns="36315"/>
              <a:lstStyle/>
              <a:p>
                <a:pPr algn="ctr">
                  <a:lnSpc>
                    <a:spcPts val="2659"/>
                  </a:lnSpc>
                </a:pPr>
              </a:p>
            </p:txBody>
          </p:sp>
        </p:grpSp>
        <p:sp>
          <p:nvSpPr>
            <p:cNvPr name="Freeform 57" id="57"/>
            <p:cNvSpPr/>
            <p:nvPr/>
          </p:nvSpPr>
          <p:spPr>
            <a:xfrm flipH="false" flipV="false" rot="0">
              <a:off x="139681" y="136323"/>
              <a:ext cx="481702" cy="488418"/>
            </a:xfrm>
            <a:custGeom>
              <a:avLst/>
              <a:gdLst/>
              <a:ahLst/>
              <a:cxnLst/>
              <a:rect r="r" b="b" t="t" l="l"/>
              <a:pathLst>
                <a:path h="488418" w="481702">
                  <a:moveTo>
                    <a:pt x="0" y="0"/>
                  </a:moveTo>
                  <a:lnTo>
                    <a:pt x="481702" y="0"/>
                  </a:lnTo>
                  <a:lnTo>
                    <a:pt x="481702" y="488418"/>
                  </a:lnTo>
                  <a:lnTo>
                    <a:pt x="0" y="4884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grpSp>
        <p:nvGrpSpPr>
          <p:cNvPr name="Group 58" id="58"/>
          <p:cNvGrpSpPr/>
          <p:nvPr/>
        </p:nvGrpSpPr>
        <p:grpSpPr>
          <a:xfrm rot="0">
            <a:off x="11587921" y="3378177"/>
            <a:ext cx="570798" cy="570798"/>
            <a:chOff x="0" y="0"/>
            <a:chExt cx="761064" cy="761064"/>
          </a:xfrm>
        </p:grpSpPr>
        <p:grpSp>
          <p:nvGrpSpPr>
            <p:cNvPr name="Group 59" id="59"/>
            <p:cNvGrpSpPr/>
            <p:nvPr/>
          </p:nvGrpSpPr>
          <p:grpSpPr>
            <a:xfrm rot="0">
              <a:off x="0" y="0"/>
              <a:ext cx="761064" cy="761064"/>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1" id="61"/>
              <p:cNvSpPr txBox="true"/>
              <p:nvPr/>
            </p:nvSpPr>
            <p:spPr>
              <a:xfrm>
                <a:off x="76200" y="38100"/>
                <a:ext cx="660400" cy="698500"/>
              </a:xfrm>
              <a:prstGeom prst="rect">
                <a:avLst/>
              </a:prstGeom>
            </p:spPr>
            <p:txBody>
              <a:bodyPr anchor="ctr" rtlCol="false" tIns="36315" lIns="36315" bIns="36315" rIns="36315"/>
              <a:lstStyle/>
              <a:p>
                <a:pPr algn="ctr">
                  <a:lnSpc>
                    <a:spcPts val="2659"/>
                  </a:lnSpc>
                </a:pPr>
              </a:p>
            </p:txBody>
          </p:sp>
        </p:grpSp>
        <p:sp>
          <p:nvSpPr>
            <p:cNvPr name="Freeform 62" id="62"/>
            <p:cNvSpPr/>
            <p:nvPr/>
          </p:nvSpPr>
          <p:spPr>
            <a:xfrm flipH="false" flipV="false" rot="0">
              <a:off x="126532" y="124633"/>
              <a:ext cx="508000" cy="488950"/>
            </a:xfrm>
            <a:custGeom>
              <a:avLst/>
              <a:gdLst/>
              <a:ahLst/>
              <a:cxnLst/>
              <a:rect r="r" b="b" t="t" l="l"/>
              <a:pathLst>
                <a:path h="488950" w="508000">
                  <a:moveTo>
                    <a:pt x="0" y="0"/>
                  </a:moveTo>
                  <a:lnTo>
                    <a:pt x="508000" y="0"/>
                  </a:lnTo>
                  <a:lnTo>
                    <a:pt x="508000" y="488950"/>
                  </a:lnTo>
                  <a:lnTo>
                    <a:pt x="0" y="4889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grpSp>
        <p:nvGrpSpPr>
          <p:cNvPr name="Group 63" id="63"/>
          <p:cNvGrpSpPr/>
          <p:nvPr/>
        </p:nvGrpSpPr>
        <p:grpSpPr>
          <a:xfrm rot="0">
            <a:off x="11587921" y="4412277"/>
            <a:ext cx="570798" cy="570798"/>
            <a:chOff x="0" y="0"/>
            <a:chExt cx="761064" cy="761064"/>
          </a:xfrm>
        </p:grpSpPr>
        <p:grpSp>
          <p:nvGrpSpPr>
            <p:cNvPr name="Group 64" id="64"/>
            <p:cNvGrpSpPr/>
            <p:nvPr/>
          </p:nvGrpSpPr>
          <p:grpSpPr>
            <a:xfrm rot="0">
              <a:off x="0" y="0"/>
              <a:ext cx="761064" cy="76106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6" id="66"/>
              <p:cNvSpPr txBox="true"/>
              <p:nvPr/>
            </p:nvSpPr>
            <p:spPr>
              <a:xfrm>
                <a:off x="76200" y="38100"/>
                <a:ext cx="660400" cy="698500"/>
              </a:xfrm>
              <a:prstGeom prst="rect">
                <a:avLst/>
              </a:prstGeom>
            </p:spPr>
            <p:txBody>
              <a:bodyPr anchor="ctr" rtlCol="false" tIns="36315" lIns="36315" bIns="36315" rIns="36315"/>
              <a:lstStyle/>
              <a:p>
                <a:pPr algn="ctr">
                  <a:lnSpc>
                    <a:spcPts val="2659"/>
                  </a:lnSpc>
                </a:pPr>
              </a:p>
            </p:txBody>
          </p:sp>
        </p:grpSp>
        <p:sp>
          <p:nvSpPr>
            <p:cNvPr name="Freeform 67" id="67"/>
            <p:cNvSpPr/>
            <p:nvPr/>
          </p:nvSpPr>
          <p:spPr>
            <a:xfrm flipH="false" flipV="false" rot="0">
              <a:off x="80563" y="148757"/>
              <a:ext cx="599939" cy="488950"/>
            </a:xfrm>
            <a:custGeom>
              <a:avLst/>
              <a:gdLst/>
              <a:ahLst/>
              <a:cxnLst/>
              <a:rect r="r" b="b" t="t" l="l"/>
              <a:pathLst>
                <a:path h="488950" w="599939">
                  <a:moveTo>
                    <a:pt x="0" y="0"/>
                  </a:moveTo>
                  <a:lnTo>
                    <a:pt x="599938" y="0"/>
                  </a:lnTo>
                  <a:lnTo>
                    <a:pt x="599938" y="488950"/>
                  </a:lnTo>
                  <a:lnTo>
                    <a:pt x="0" y="4889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grpSp>
      <p:grpSp>
        <p:nvGrpSpPr>
          <p:cNvPr name="Group 68" id="68"/>
          <p:cNvGrpSpPr/>
          <p:nvPr/>
        </p:nvGrpSpPr>
        <p:grpSpPr>
          <a:xfrm rot="0">
            <a:off x="11587921" y="5446376"/>
            <a:ext cx="570798" cy="570798"/>
            <a:chOff x="0" y="0"/>
            <a:chExt cx="761064" cy="761064"/>
          </a:xfrm>
        </p:grpSpPr>
        <p:grpSp>
          <p:nvGrpSpPr>
            <p:cNvPr name="Group 69" id="69"/>
            <p:cNvGrpSpPr/>
            <p:nvPr/>
          </p:nvGrpSpPr>
          <p:grpSpPr>
            <a:xfrm rot="0">
              <a:off x="0" y="0"/>
              <a:ext cx="761064" cy="761064"/>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1" id="71"/>
              <p:cNvSpPr txBox="true"/>
              <p:nvPr/>
            </p:nvSpPr>
            <p:spPr>
              <a:xfrm>
                <a:off x="76200" y="38100"/>
                <a:ext cx="660400" cy="698500"/>
              </a:xfrm>
              <a:prstGeom prst="rect">
                <a:avLst/>
              </a:prstGeom>
            </p:spPr>
            <p:txBody>
              <a:bodyPr anchor="ctr" rtlCol="false" tIns="36315" lIns="36315" bIns="36315" rIns="36315"/>
              <a:lstStyle/>
              <a:p>
                <a:pPr algn="ctr">
                  <a:lnSpc>
                    <a:spcPts val="2659"/>
                  </a:lnSpc>
                </a:pPr>
              </a:p>
            </p:txBody>
          </p:sp>
        </p:grpSp>
        <p:sp>
          <p:nvSpPr>
            <p:cNvPr name="Freeform 72" id="72"/>
            <p:cNvSpPr/>
            <p:nvPr/>
          </p:nvSpPr>
          <p:spPr>
            <a:xfrm flipH="false" flipV="false" rot="0">
              <a:off x="70832" y="58757"/>
              <a:ext cx="578980" cy="658868"/>
            </a:xfrm>
            <a:custGeom>
              <a:avLst/>
              <a:gdLst/>
              <a:ahLst/>
              <a:cxnLst/>
              <a:rect r="r" b="b" t="t" l="l"/>
              <a:pathLst>
                <a:path h="658868" w="578980">
                  <a:moveTo>
                    <a:pt x="0" y="0"/>
                  </a:moveTo>
                  <a:lnTo>
                    <a:pt x="578980" y="0"/>
                  </a:lnTo>
                  <a:lnTo>
                    <a:pt x="578980" y="658868"/>
                  </a:lnTo>
                  <a:lnTo>
                    <a:pt x="0" y="65886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grpSp>
        <p:nvGrpSpPr>
          <p:cNvPr name="Group 73" id="73"/>
          <p:cNvGrpSpPr/>
          <p:nvPr/>
        </p:nvGrpSpPr>
        <p:grpSpPr>
          <a:xfrm rot="0">
            <a:off x="11587921" y="6480475"/>
            <a:ext cx="570798" cy="570798"/>
            <a:chOff x="0" y="0"/>
            <a:chExt cx="761064" cy="761064"/>
          </a:xfrm>
        </p:grpSpPr>
        <p:grpSp>
          <p:nvGrpSpPr>
            <p:cNvPr name="Group 74" id="74"/>
            <p:cNvGrpSpPr/>
            <p:nvPr/>
          </p:nvGrpSpPr>
          <p:grpSpPr>
            <a:xfrm rot="0">
              <a:off x="0" y="0"/>
              <a:ext cx="761064" cy="761064"/>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6" id="76"/>
              <p:cNvSpPr txBox="true"/>
              <p:nvPr/>
            </p:nvSpPr>
            <p:spPr>
              <a:xfrm>
                <a:off x="76200" y="38100"/>
                <a:ext cx="660400" cy="698500"/>
              </a:xfrm>
              <a:prstGeom prst="rect">
                <a:avLst/>
              </a:prstGeom>
            </p:spPr>
            <p:txBody>
              <a:bodyPr anchor="ctr" rtlCol="false" tIns="36315" lIns="36315" bIns="36315" rIns="36315"/>
              <a:lstStyle/>
              <a:p>
                <a:pPr algn="ctr">
                  <a:lnSpc>
                    <a:spcPts val="2659"/>
                  </a:lnSpc>
                </a:pPr>
              </a:p>
            </p:txBody>
          </p:sp>
        </p:grpSp>
        <p:sp>
          <p:nvSpPr>
            <p:cNvPr name="Freeform 77" id="77"/>
            <p:cNvSpPr/>
            <p:nvPr/>
          </p:nvSpPr>
          <p:spPr>
            <a:xfrm flipH="false" flipV="false" rot="0">
              <a:off x="136057" y="136057"/>
              <a:ext cx="488950" cy="488950"/>
            </a:xfrm>
            <a:custGeom>
              <a:avLst/>
              <a:gdLst/>
              <a:ahLst/>
              <a:cxnLst/>
              <a:rect r="r" b="b" t="t" l="l"/>
              <a:pathLst>
                <a:path h="488950" w="488950">
                  <a:moveTo>
                    <a:pt x="0" y="0"/>
                  </a:moveTo>
                  <a:lnTo>
                    <a:pt x="488950" y="0"/>
                  </a:lnTo>
                  <a:lnTo>
                    <a:pt x="488950" y="488950"/>
                  </a:lnTo>
                  <a:lnTo>
                    <a:pt x="0" y="48895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9050" y="-36249"/>
            <a:ext cx="1147793" cy="10323249"/>
            <a:chOff x="0" y="0"/>
            <a:chExt cx="121851" cy="1095927"/>
          </a:xfrm>
        </p:grpSpPr>
        <p:sp>
          <p:nvSpPr>
            <p:cNvPr name="Freeform 3" id="3"/>
            <p:cNvSpPr/>
            <p:nvPr/>
          </p:nvSpPr>
          <p:spPr>
            <a:xfrm flipH="false" flipV="false" rot="0">
              <a:off x="0" y="0"/>
              <a:ext cx="121851" cy="1095927"/>
            </a:xfrm>
            <a:custGeom>
              <a:avLst/>
              <a:gdLst/>
              <a:ahLst/>
              <a:cxnLst/>
              <a:rect r="r" b="b" t="t" l="l"/>
              <a:pathLst>
                <a:path h="1095927" w="121851">
                  <a:moveTo>
                    <a:pt x="0" y="0"/>
                  </a:moveTo>
                  <a:lnTo>
                    <a:pt x="121851" y="0"/>
                  </a:lnTo>
                  <a:lnTo>
                    <a:pt x="121851" y="1095927"/>
                  </a:lnTo>
                  <a:lnTo>
                    <a:pt x="0" y="1095927"/>
                  </a:lnTo>
                  <a:close/>
                </a:path>
              </a:pathLst>
            </a:custGeom>
            <a:solidFill>
              <a:srgbClr val="72D402"/>
            </a:solidFill>
          </p:spPr>
        </p:sp>
        <p:sp>
          <p:nvSpPr>
            <p:cNvPr name="TextBox 4" id="4"/>
            <p:cNvSpPr txBox="true"/>
            <p:nvPr/>
          </p:nvSpPr>
          <p:spPr>
            <a:xfrm>
              <a:off x="0" y="-38100"/>
              <a:ext cx="121851" cy="11340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626799" y="0"/>
            <a:ext cx="473814" cy="571470"/>
            <a:chOff x="0" y="0"/>
            <a:chExt cx="710385" cy="856800"/>
          </a:xfrm>
        </p:grpSpPr>
        <p:sp>
          <p:nvSpPr>
            <p:cNvPr name="Freeform 6" id="6"/>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7" id="7"/>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12</a:t>
              </a:r>
            </a:p>
          </p:txBody>
        </p:sp>
      </p:grpSp>
      <p:grpSp>
        <p:nvGrpSpPr>
          <p:cNvPr name="Group 8" id="8"/>
          <p:cNvGrpSpPr/>
          <p:nvPr/>
        </p:nvGrpSpPr>
        <p:grpSpPr>
          <a:xfrm rot="0">
            <a:off x="636650" y="256964"/>
            <a:ext cx="14826415" cy="9773072"/>
            <a:chOff x="0" y="0"/>
            <a:chExt cx="27096636" cy="17861186"/>
          </a:xfrm>
        </p:grpSpPr>
        <p:sp>
          <p:nvSpPr>
            <p:cNvPr name="Freeform 9" id="9"/>
            <p:cNvSpPr/>
            <p:nvPr/>
          </p:nvSpPr>
          <p:spPr>
            <a:xfrm flipH="false" flipV="false" rot="0">
              <a:off x="0" y="0"/>
              <a:ext cx="27096638" cy="17861186"/>
            </a:xfrm>
            <a:custGeom>
              <a:avLst/>
              <a:gdLst/>
              <a:ahLst/>
              <a:cxnLst/>
              <a:rect r="r" b="b" t="t" l="l"/>
              <a:pathLst>
                <a:path h="17861186" w="27096638">
                  <a:moveTo>
                    <a:pt x="7833" y="0"/>
                  </a:moveTo>
                  <a:lnTo>
                    <a:pt x="27088805" y="0"/>
                  </a:lnTo>
                  <a:cubicBezTo>
                    <a:pt x="27093131" y="0"/>
                    <a:pt x="27096638" y="3507"/>
                    <a:pt x="27096638" y="7833"/>
                  </a:cubicBezTo>
                  <a:lnTo>
                    <a:pt x="27096638" y="17853354"/>
                  </a:lnTo>
                  <a:cubicBezTo>
                    <a:pt x="27096638" y="17855431"/>
                    <a:pt x="27095813" y="17857423"/>
                    <a:pt x="27094343" y="17858891"/>
                  </a:cubicBezTo>
                  <a:cubicBezTo>
                    <a:pt x="27092873" y="17860361"/>
                    <a:pt x="27090883" y="17861186"/>
                    <a:pt x="27088805" y="17861186"/>
                  </a:cubicBezTo>
                  <a:lnTo>
                    <a:pt x="7833" y="17861186"/>
                  </a:lnTo>
                  <a:cubicBezTo>
                    <a:pt x="3507" y="17861186"/>
                    <a:pt x="0" y="17857679"/>
                    <a:pt x="0" y="17853354"/>
                  </a:cubicBezTo>
                  <a:lnTo>
                    <a:pt x="0" y="7833"/>
                  </a:lnTo>
                  <a:cubicBezTo>
                    <a:pt x="0" y="3507"/>
                    <a:pt x="3507" y="0"/>
                    <a:pt x="7833" y="0"/>
                  </a:cubicBezTo>
                  <a:close/>
                </a:path>
              </a:pathLst>
            </a:custGeom>
            <a:solidFill>
              <a:srgbClr val="000000"/>
            </a:solidFill>
            <a:ln w="76200" cap="sq">
              <a:gradFill>
                <a:gsLst>
                  <a:gs pos="0">
                    <a:srgbClr val="000000">
                      <a:alpha val="100000"/>
                    </a:srgbClr>
                  </a:gs>
                  <a:gs pos="100000">
                    <a:srgbClr val="737373">
                      <a:alpha val="100000"/>
                    </a:srgbClr>
                  </a:gs>
                </a:gsLst>
                <a:lin ang="0"/>
              </a:gradFill>
              <a:prstDash val="solid"/>
              <a:miter/>
            </a:ln>
          </p:spPr>
        </p:sp>
        <p:sp>
          <p:nvSpPr>
            <p:cNvPr name="TextBox 10" id="10"/>
            <p:cNvSpPr txBox="true"/>
            <p:nvPr/>
          </p:nvSpPr>
          <p:spPr>
            <a:xfrm>
              <a:off x="0" y="-38100"/>
              <a:ext cx="27096636" cy="17899286"/>
            </a:xfrm>
            <a:prstGeom prst="rect">
              <a:avLst/>
            </a:prstGeom>
          </p:spPr>
          <p:txBody>
            <a:bodyPr anchor="ctr" rtlCol="false" tIns="17477" lIns="17477" bIns="17477" rIns="17477"/>
            <a:lstStyle/>
            <a:p>
              <a:pPr algn="ctr">
                <a:lnSpc>
                  <a:spcPts val="2660"/>
                </a:lnSpc>
              </a:pPr>
            </a:p>
          </p:txBody>
        </p:sp>
      </p:grpSp>
      <p:sp>
        <p:nvSpPr>
          <p:cNvPr name="TextBox 11" id="11"/>
          <p:cNvSpPr txBox="true"/>
          <p:nvPr/>
        </p:nvSpPr>
        <p:spPr>
          <a:xfrm rot="0">
            <a:off x="5020951" y="8553086"/>
            <a:ext cx="1263711" cy="245745"/>
          </a:xfrm>
          <a:prstGeom prst="rect">
            <a:avLst/>
          </a:prstGeom>
        </p:spPr>
        <p:txBody>
          <a:bodyPr anchor="t" rtlCol="false" tIns="0" lIns="0" bIns="0" rIns="0">
            <a:spAutoFit/>
          </a:bodyPr>
          <a:lstStyle/>
          <a:p>
            <a:pPr>
              <a:lnSpc>
                <a:spcPts val="1800"/>
              </a:lnSpc>
            </a:pPr>
            <a:r>
              <a:rPr lang="en-US" sz="1800" spc="359">
                <a:solidFill>
                  <a:srgbClr val="040606"/>
                </a:solidFill>
                <a:latin typeface="Ramabhadra"/>
              </a:rPr>
              <a:t>OUTPUT</a:t>
            </a:r>
          </a:p>
        </p:txBody>
      </p:sp>
      <p:sp>
        <p:nvSpPr>
          <p:cNvPr name="TextBox 12" id="12"/>
          <p:cNvSpPr txBox="true"/>
          <p:nvPr/>
        </p:nvSpPr>
        <p:spPr>
          <a:xfrm rot="0">
            <a:off x="15697345" y="148575"/>
            <a:ext cx="1861509" cy="245679"/>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ATLIQ MART</a:t>
            </a:r>
          </a:p>
        </p:txBody>
      </p:sp>
      <p:sp>
        <p:nvSpPr>
          <p:cNvPr name="TextBox 13" id="13"/>
          <p:cNvSpPr txBox="true"/>
          <p:nvPr/>
        </p:nvSpPr>
        <p:spPr>
          <a:xfrm rot="0">
            <a:off x="7144085" y="434310"/>
            <a:ext cx="1811545" cy="245745"/>
          </a:xfrm>
          <a:prstGeom prst="rect">
            <a:avLst/>
          </a:prstGeom>
        </p:spPr>
        <p:txBody>
          <a:bodyPr anchor="t" rtlCol="false" tIns="0" lIns="0" bIns="0" rIns="0">
            <a:spAutoFit/>
          </a:bodyPr>
          <a:lstStyle/>
          <a:p>
            <a:pPr>
              <a:lnSpc>
                <a:spcPts val="1800"/>
              </a:lnSpc>
            </a:pPr>
            <a:r>
              <a:rPr lang="en-US" sz="1800" spc="359">
                <a:solidFill>
                  <a:srgbClr val="72D402"/>
                </a:solidFill>
                <a:latin typeface="Ramabhadra"/>
              </a:rPr>
              <a:t>SQL QUERY</a:t>
            </a:r>
          </a:p>
        </p:txBody>
      </p:sp>
      <p:sp>
        <p:nvSpPr>
          <p:cNvPr name="TextBox 14" id="14"/>
          <p:cNvSpPr txBox="true"/>
          <p:nvPr/>
        </p:nvSpPr>
        <p:spPr>
          <a:xfrm rot="0">
            <a:off x="1552336" y="738200"/>
            <a:ext cx="13526557" cy="9092413"/>
          </a:xfrm>
          <a:prstGeom prst="rect">
            <a:avLst/>
          </a:prstGeom>
        </p:spPr>
        <p:txBody>
          <a:bodyPr anchor="t" rtlCol="false" tIns="0" lIns="0" bIns="0" rIns="0">
            <a:spAutoFit/>
          </a:bodyPr>
          <a:lstStyle/>
          <a:p>
            <a:pPr algn="l" marL="0" indent="0" lvl="0">
              <a:lnSpc>
                <a:spcPts val="2505"/>
              </a:lnSpc>
              <a:spcBef>
                <a:spcPct val="0"/>
              </a:spcBef>
            </a:pPr>
            <a:r>
              <a:rPr lang="en-US" sz="1399" strike="noStrike" u="none">
                <a:solidFill>
                  <a:srgbClr val="FFFFFF"/>
                </a:solidFill>
                <a:latin typeface="Ramabhadra"/>
              </a:rPr>
              <a:t>WITH GroupedCategories AS (</a:t>
            </a:r>
          </a:p>
          <a:p>
            <a:pPr algn="l" marL="0" indent="0" lvl="0">
              <a:lnSpc>
                <a:spcPts val="2505"/>
              </a:lnSpc>
              <a:spcBef>
                <a:spcPct val="0"/>
              </a:spcBef>
            </a:pPr>
            <a:r>
              <a:rPr lang="en-US" sz="1399" strike="noStrike" u="none">
                <a:solidFill>
                  <a:srgbClr val="FFFFFF"/>
                </a:solidFill>
                <a:latin typeface="Ramabhadra"/>
              </a:rPr>
              <a:t>                    SELECT</a:t>
            </a:r>
          </a:p>
          <a:p>
            <a:pPr algn="l" marL="0" indent="0" lvl="0">
              <a:lnSpc>
                <a:spcPts val="2505"/>
              </a:lnSpc>
              <a:spcBef>
                <a:spcPct val="0"/>
              </a:spcBef>
            </a:pPr>
            <a:r>
              <a:rPr lang="en-US" sz="1399" strike="noStrike" u="none">
                <a:solidFill>
                  <a:srgbClr val="FFFFFF"/>
                </a:solidFill>
                <a:latin typeface="Ramabhadra"/>
              </a:rPr>
              <a:t>                                 dp.category,</a:t>
            </a:r>
          </a:p>
          <a:p>
            <a:pPr algn="l" marL="0" indent="0" lvl="0">
              <a:lnSpc>
                <a:spcPts val="2505"/>
              </a:lnSpc>
              <a:spcBef>
                <a:spcPct val="0"/>
              </a:spcBef>
            </a:pPr>
            <a:r>
              <a:rPr lang="en-US" sz="1399" strike="noStrike" u="none">
                <a:solidFill>
                  <a:srgbClr val="FFFFFF"/>
                </a:solidFill>
                <a:latin typeface="Ramabhadra"/>
              </a:rPr>
              <a:t>                                 ROUND(SUM(</a:t>
            </a:r>
          </a:p>
          <a:p>
            <a:pPr algn="l" marL="0" indent="0" lvl="0">
              <a:lnSpc>
                <a:spcPts val="2505"/>
              </a:lnSpc>
              <a:spcBef>
                <a:spcPct val="0"/>
              </a:spcBef>
            </a:pPr>
            <a:r>
              <a:rPr lang="en-US" sz="1399" strike="noStrike" u="none">
                <a:solidFill>
                  <a:srgbClr val="FFFFFF"/>
                </a:solidFill>
                <a:latin typeface="Ramabhadra"/>
              </a:rPr>
              <a:t>                                             CASE</a:t>
            </a:r>
          </a:p>
          <a:p>
            <a:pPr algn="l" marL="0" indent="0" lvl="0">
              <a:lnSpc>
                <a:spcPts val="2505"/>
              </a:lnSpc>
              <a:spcBef>
                <a:spcPct val="0"/>
              </a:spcBef>
            </a:pPr>
            <a:r>
              <a:rPr lang="en-US" sz="1399" strike="noStrike" u="none">
                <a:solidFill>
                  <a:srgbClr val="FFFFFF"/>
                </a:solidFill>
                <a:latin typeface="Ramabhadra"/>
              </a:rPr>
              <a:t>                                                   WHEN fe.promo_type = "BOGOF" THEN fe.`quantity_sold(after_promo)` * 2</a:t>
            </a:r>
          </a:p>
          <a:p>
            <a:pPr algn="l" marL="0" indent="0" lvl="0">
              <a:lnSpc>
                <a:spcPts val="2505"/>
              </a:lnSpc>
              <a:spcBef>
                <a:spcPct val="0"/>
              </a:spcBef>
            </a:pPr>
            <a:r>
              <a:rPr lang="en-US" sz="1399" strike="noStrike" u="none">
                <a:solidFill>
                  <a:srgbClr val="FFFFFF"/>
                </a:solidFill>
                <a:latin typeface="Ramabhadra"/>
              </a:rPr>
              <a:t>                                                   ELSE fe.`quantity_sold(after_promo)`</a:t>
            </a:r>
          </a:p>
          <a:p>
            <a:pPr algn="l" marL="0" indent="0" lvl="0">
              <a:lnSpc>
                <a:spcPts val="2505"/>
              </a:lnSpc>
              <a:spcBef>
                <a:spcPct val="0"/>
              </a:spcBef>
            </a:pPr>
            <a:r>
              <a:rPr lang="en-US" sz="1399" strike="noStrike" u="none">
                <a:solidFill>
                  <a:srgbClr val="FFFFFF"/>
                </a:solidFill>
                <a:latin typeface="Ramabhadra"/>
              </a:rPr>
              <a:t>                                             END - fe.`quantity_sold(before_promo)`) / NULLIF(SUM(fe.`quantity_sold(before_promo)`), 0) * 100, 2) AS Total_ISU_Percentage</a:t>
            </a:r>
          </a:p>
          <a:p>
            <a:pPr algn="l" marL="0" indent="0" lvl="0">
              <a:lnSpc>
                <a:spcPts val="2505"/>
              </a:lnSpc>
              <a:spcBef>
                <a:spcPct val="0"/>
              </a:spcBef>
            </a:pPr>
            <a:r>
              <a:rPr lang="en-US" sz="1399" strike="noStrike" u="none">
                <a:solidFill>
                  <a:srgbClr val="FFFFFF"/>
                </a:solidFill>
                <a:latin typeface="Ramabhadra"/>
              </a:rPr>
              <a:t>                    FROM</a:t>
            </a:r>
          </a:p>
          <a:p>
            <a:pPr algn="l" marL="0" indent="0" lvl="0">
              <a:lnSpc>
                <a:spcPts val="2505"/>
              </a:lnSpc>
              <a:spcBef>
                <a:spcPct val="0"/>
              </a:spcBef>
            </a:pPr>
            <a:r>
              <a:rPr lang="en-US" sz="1399" strike="noStrike" u="none">
                <a:solidFill>
                  <a:srgbClr val="FFFFFF"/>
                </a:solidFill>
                <a:latin typeface="Ramabhadra"/>
              </a:rPr>
              <a:t>                               dim_products dp</a:t>
            </a:r>
          </a:p>
          <a:p>
            <a:pPr algn="l" marL="0" indent="0" lvl="0">
              <a:lnSpc>
                <a:spcPts val="2505"/>
              </a:lnSpc>
              <a:spcBef>
                <a:spcPct val="0"/>
              </a:spcBef>
            </a:pPr>
            <a:r>
              <a:rPr lang="en-US" sz="1399" strike="noStrike" u="none">
                <a:solidFill>
                  <a:srgbClr val="FFFFFF"/>
                </a:solidFill>
                <a:latin typeface="Ramabhadra"/>
              </a:rPr>
              <a:t>                   JOIN</a:t>
            </a:r>
          </a:p>
          <a:p>
            <a:pPr algn="l" marL="0" indent="0" lvl="0">
              <a:lnSpc>
                <a:spcPts val="2505"/>
              </a:lnSpc>
              <a:spcBef>
                <a:spcPct val="0"/>
              </a:spcBef>
            </a:pPr>
            <a:r>
              <a:rPr lang="en-US" sz="1399" strike="noStrike" u="none">
                <a:solidFill>
                  <a:srgbClr val="FFFFFF"/>
                </a:solidFill>
                <a:latin typeface="Ramabhadra"/>
              </a:rPr>
              <a:t>                               fact_events fe ON dp.product_code = fe.product_code</a:t>
            </a:r>
          </a:p>
          <a:p>
            <a:pPr algn="l" marL="0" indent="0" lvl="0">
              <a:lnSpc>
                <a:spcPts val="2505"/>
              </a:lnSpc>
              <a:spcBef>
                <a:spcPct val="0"/>
              </a:spcBef>
            </a:pPr>
            <a:r>
              <a:rPr lang="en-US" sz="1399" strike="noStrike" u="none">
                <a:solidFill>
                  <a:srgbClr val="FFFFFF"/>
                </a:solidFill>
                <a:latin typeface="Ramabhadra"/>
              </a:rPr>
              <a:t>                   WHERE</a:t>
            </a:r>
          </a:p>
          <a:p>
            <a:pPr algn="l" marL="0" indent="0" lvl="0">
              <a:lnSpc>
                <a:spcPts val="2505"/>
              </a:lnSpc>
              <a:spcBef>
                <a:spcPct val="0"/>
              </a:spcBef>
            </a:pPr>
            <a:r>
              <a:rPr lang="en-US" sz="1399" strike="noStrike" u="none">
                <a:solidFill>
                  <a:srgbClr val="FFFFFF"/>
                </a:solidFill>
                <a:latin typeface="Ramabhadra"/>
              </a:rPr>
              <a:t>                               fe.campaign_id = (SELECT campaign_id FROM dim_campaigns WHERE campaign_name = 'Diwali')</a:t>
            </a:r>
          </a:p>
          <a:p>
            <a:pPr algn="l" marL="0" indent="0" lvl="0">
              <a:lnSpc>
                <a:spcPts val="2505"/>
              </a:lnSpc>
              <a:spcBef>
                <a:spcPct val="0"/>
              </a:spcBef>
            </a:pPr>
            <a:r>
              <a:rPr lang="en-US" sz="1399" strike="noStrike" u="none">
                <a:solidFill>
                  <a:srgbClr val="FFFFFF"/>
                </a:solidFill>
                <a:latin typeface="Ramabhadra"/>
              </a:rPr>
              <a:t>                  GROUP BY</a:t>
            </a:r>
          </a:p>
          <a:p>
            <a:pPr algn="l" marL="0" indent="0" lvl="0">
              <a:lnSpc>
                <a:spcPts val="2505"/>
              </a:lnSpc>
              <a:spcBef>
                <a:spcPct val="0"/>
              </a:spcBef>
            </a:pPr>
            <a:r>
              <a:rPr lang="en-US" sz="1399" strike="noStrike" u="none">
                <a:solidFill>
                  <a:srgbClr val="FFFFFF"/>
                </a:solidFill>
                <a:latin typeface="Ramabhadra"/>
              </a:rPr>
              <a:t>                               dp.category),</a:t>
            </a:r>
          </a:p>
          <a:p>
            <a:pPr algn="l" marL="0" indent="0" lvl="0">
              <a:lnSpc>
                <a:spcPts val="2505"/>
              </a:lnSpc>
              <a:spcBef>
                <a:spcPct val="0"/>
              </a:spcBef>
            </a:pPr>
            <a:r>
              <a:rPr lang="en-US" sz="1399" strike="noStrike" u="none">
                <a:solidFill>
                  <a:srgbClr val="FFFFFF"/>
                </a:solidFill>
                <a:latin typeface="Ramabhadra"/>
              </a:rPr>
              <a:t>RankedCategories AS (</a:t>
            </a:r>
          </a:p>
          <a:p>
            <a:pPr algn="l" marL="0" indent="0" lvl="0">
              <a:lnSpc>
                <a:spcPts val="2505"/>
              </a:lnSpc>
              <a:spcBef>
                <a:spcPct val="0"/>
              </a:spcBef>
            </a:pPr>
            <a:r>
              <a:rPr lang="en-US" sz="1399" strike="noStrike" u="none">
                <a:solidFill>
                  <a:srgbClr val="FFFFFF"/>
                </a:solidFill>
                <a:latin typeface="Ramabhadra"/>
              </a:rPr>
              <a:t>                  SELECT</a:t>
            </a:r>
          </a:p>
          <a:p>
            <a:pPr algn="l" marL="0" indent="0" lvl="0">
              <a:lnSpc>
                <a:spcPts val="2505"/>
              </a:lnSpc>
              <a:spcBef>
                <a:spcPct val="0"/>
              </a:spcBef>
            </a:pPr>
            <a:r>
              <a:rPr lang="en-US" sz="1399" strike="noStrike" u="none">
                <a:solidFill>
                  <a:srgbClr val="FFFFFF"/>
                </a:solidFill>
                <a:latin typeface="Ramabhadra"/>
              </a:rPr>
              <a:t>                               category,</a:t>
            </a:r>
          </a:p>
          <a:p>
            <a:pPr algn="l" marL="0" indent="0" lvl="0">
              <a:lnSpc>
                <a:spcPts val="2505"/>
              </a:lnSpc>
              <a:spcBef>
                <a:spcPct val="0"/>
              </a:spcBef>
            </a:pPr>
            <a:r>
              <a:rPr lang="en-US" sz="1399" strike="noStrike" u="none">
                <a:solidFill>
                  <a:srgbClr val="FFFFFF"/>
                </a:solidFill>
                <a:latin typeface="Ramabhadra"/>
              </a:rPr>
              <a:t>                               Total_ISU_Percentage,</a:t>
            </a:r>
          </a:p>
          <a:p>
            <a:pPr algn="l" marL="0" indent="0" lvl="0">
              <a:lnSpc>
                <a:spcPts val="2505"/>
              </a:lnSpc>
              <a:spcBef>
                <a:spcPct val="0"/>
              </a:spcBef>
            </a:pPr>
            <a:r>
              <a:rPr lang="en-US" sz="1399" strike="noStrike" u="none">
                <a:solidFill>
                  <a:srgbClr val="FFFFFF"/>
                </a:solidFill>
                <a:latin typeface="Ramabhadra"/>
              </a:rPr>
              <a:t>                               RANK() OVER (ORDER BY Total_ISU_Percentage DESC) AS Rank_Order</a:t>
            </a:r>
          </a:p>
          <a:p>
            <a:pPr algn="l" marL="0" indent="0" lvl="0">
              <a:lnSpc>
                <a:spcPts val="2505"/>
              </a:lnSpc>
              <a:spcBef>
                <a:spcPct val="0"/>
              </a:spcBef>
            </a:pPr>
            <a:r>
              <a:rPr lang="en-US" sz="1399" strike="noStrike" u="none">
                <a:solidFill>
                  <a:srgbClr val="FFFFFF"/>
                </a:solidFill>
                <a:latin typeface="Ramabhadra"/>
              </a:rPr>
              <a:t>                  FROM</a:t>
            </a:r>
          </a:p>
          <a:p>
            <a:pPr algn="l" marL="0" indent="0" lvl="0">
              <a:lnSpc>
                <a:spcPts val="2505"/>
              </a:lnSpc>
              <a:spcBef>
                <a:spcPct val="0"/>
              </a:spcBef>
            </a:pPr>
            <a:r>
              <a:rPr lang="en-US" sz="1399" strike="noStrike" u="none">
                <a:solidFill>
                  <a:srgbClr val="FFFFFF"/>
                </a:solidFill>
                <a:latin typeface="Ramabhadra"/>
              </a:rPr>
              <a:t>                              GroupedCategories)</a:t>
            </a:r>
          </a:p>
          <a:p>
            <a:pPr algn="l" marL="0" indent="0" lvl="0">
              <a:lnSpc>
                <a:spcPts val="2505"/>
              </a:lnSpc>
              <a:spcBef>
                <a:spcPct val="0"/>
              </a:spcBef>
            </a:pPr>
            <a:r>
              <a:rPr lang="en-US" sz="1399" strike="noStrike" u="none">
                <a:solidFill>
                  <a:srgbClr val="FFFFFF"/>
                </a:solidFill>
                <a:latin typeface="Ramabhadra"/>
              </a:rPr>
              <a:t>SELECT</a:t>
            </a:r>
          </a:p>
          <a:p>
            <a:pPr algn="l" marL="0" indent="0" lvl="0">
              <a:lnSpc>
                <a:spcPts val="2505"/>
              </a:lnSpc>
              <a:spcBef>
                <a:spcPct val="0"/>
              </a:spcBef>
            </a:pPr>
            <a:r>
              <a:rPr lang="en-US" sz="1399" strike="noStrike" u="none">
                <a:solidFill>
                  <a:srgbClr val="FFFFFF"/>
                </a:solidFill>
                <a:latin typeface="Ramabhadra"/>
              </a:rPr>
              <a:t>             category,</a:t>
            </a:r>
          </a:p>
          <a:p>
            <a:pPr algn="l" marL="0" indent="0" lvl="0">
              <a:lnSpc>
                <a:spcPts val="2505"/>
              </a:lnSpc>
              <a:spcBef>
                <a:spcPct val="0"/>
              </a:spcBef>
            </a:pPr>
            <a:r>
              <a:rPr lang="en-US" sz="1399" strike="noStrike" u="none">
                <a:solidFill>
                  <a:srgbClr val="FFFFFF"/>
                </a:solidFill>
                <a:latin typeface="Ramabhadra"/>
              </a:rPr>
              <a:t>             Total_ISU_Percentage,</a:t>
            </a:r>
          </a:p>
          <a:p>
            <a:pPr algn="l" marL="0" indent="0" lvl="0">
              <a:lnSpc>
                <a:spcPts val="2505"/>
              </a:lnSpc>
              <a:spcBef>
                <a:spcPct val="0"/>
              </a:spcBef>
            </a:pPr>
            <a:r>
              <a:rPr lang="en-US" sz="1399" strike="noStrike" u="none">
                <a:solidFill>
                  <a:srgbClr val="FFFFFF"/>
                </a:solidFill>
                <a:latin typeface="Ramabhadra"/>
              </a:rPr>
              <a:t>             Rank_Order</a:t>
            </a:r>
          </a:p>
          <a:p>
            <a:pPr algn="l" marL="0" indent="0" lvl="0">
              <a:lnSpc>
                <a:spcPts val="2505"/>
              </a:lnSpc>
              <a:spcBef>
                <a:spcPct val="0"/>
              </a:spcBef>
            </a:pPr>
            <a:r>
              <a:rPr lang="en-US" sz="1399" strike="noStrike" u="none">
                <a:solidFill>
                  <a:srgbClr val="FFFFFF"/>
                </a:solidFill>
                <a:latin typeface="Ramabhadra"/>
              </a:rPr>
              <a:t>FROM</a:t>
            </a:r>
          </a:p>
          <a:p>
            <a:pPr algn="l" marL="0" indent="0" lvl="0">
              <a:lnSpc>
                <a:spcPts val="2505"/>
              </a:lnSpc>
              <a:spcBef>
                <a:spcPct val="0"/>
              </a:spcBef>
            </a:pPr>
            <a:r>
              <a:rPr lang="en-US" sz="1399" strike="noStrike" u="none">
                <a:solidFill>
                  <a:srgbClr val="FFFFFF"/>
                </a:solidFill>
                <a:latin typeface="Ramabhadra"/>
              </a:rPr>
              <a:t>            RankedCategories;</a:t>
            </a:r>
          </a:p>
        </p:txBody>
      </p:sp>
      <p:grpSp>
        <p:nvGrpSpPr>
          <p:cNvPr name="Group 15" id="15"/>
          <p:cNvGrpSpPr/>
          <p:nvPr/>
        </p:nvGrpSpPr>
        <p:grpSpPr>
          <a:xfrm rot="-10800000">
            <a:off x="17813610" y="9830613"/>
            <a:ext cx="474390" cy="456387"/>
            <a:chOff x="0" y="0"/>
            <a:chExt cx="632520" cy="608516"/>
          </a:xfrm>
        </p:grpSpPr>
        <p:grpSp>
          <p:nvGrpSpPr>
            <p:cNvPr name="Group 16" id="16"/>
            <p:cNvGrpSpPr/>
            <p:nvPr/>
          </p:nvGrpSpPr>
          <p:grpSpPr>
            <a:xfrm rot="-10800000">
              <a:off x="0" y="229654"/>
              <a:ext cx="504717" cy="153454"/>
              <a:chOff x="0" y="0"/>
              <a:chExt cx="35507" cy="10796"/>
            </a:xfrm>
          </p:grpSpPr>
          <p:sp>
            <p:nvSpPr>
              <p:cNvPr name="Freeform 17" id="1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18" id="1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0800000">
              <a:off x="0" y="0"/>
              <a:ext cx="632520" cy="153454"/>
              <a:chOff x="0" y="0"/>
              <a:chExt cx="44498" cy="10796"/>
            </a:xfrm>
          </p:grpSpPr>
          <p:sp>
            <p:nvSpPr>
              <p:cNvPr name="Freeform 20" id="2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21" id="2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0800000">
              <a:off x="0" y="455062"/>
              <a:ext cx="316260" cy="153454"/>
              <a:chOff x="0" y="0"/>
              <a:chExt cx="22249" cy="10796"/>
            </a:xfrm>
          </p:grpSpPr>
          <p:sp>
            <p:nvSpPr>
              <p:cNvPr name="Freeform 23" id="2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24" id="2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9050" y="-36249"/>
            <a:ext cx="1147793" cy="10323249"/>
            <a:chOff x="0" y="0"/>
            <a:chExt cx="121851" cy="1095927"/>
          </a:xfrm>
        </p:grpSpPr>
        <p:sp>
          <p:nvSpPr>
            <p:cNvPr name="Freeform 3" id="3"/>
            <p:cNvSpPr/>
            <p:nvPr/>
          </p:nvSpPr>
          <p:spPr>
            <a:xfrm flipH="false" flipV="false" rot="0">
              <a:off x="0" y="0"/>
              <a:ext cx="121851" cy="1095927"/>
            </a:xfrm>
            <a:custGeom>
              <a:avLst/>
              <a:gdLst/>
              <a:ahLst/>
              <a:cxnLst/>
              <a:rect r="r" b="b" t="t" l="l"/>
              <a:pathLst>
                <a:path h="1095927" w="121851">
                  <a:moveTo>
                    <a:pt x="0" y="0"/>
                  </a:moveTo>
                  <a:lnTo>
                    <a:pt x="121851" y="0"/>
                  </a:lnTo>
                  <a:lnTo>
                    <a:pt x="121851" y="1095927"/>
                  </a:lnTo>
                  <a:lnTo>
                    <a:pt x="0" y="1095927"/>
                  </a:lnTo>
                  <a:close/>
                </a:path>
              </a:pathLst>
            </a:custGeom>
            <a:solidFill>
              <a:srgbClr val="72D402"/>
            </a:solidFill>
          </p:spPr>
        </p:sp>
        <p:sp>
          <p:nvSpPr>
            <p:cNvPr name="TextBox 4" id="4"/>
            <p:cNvSpPr txBox="true"/>
            <p:nvPr/>
          </p:nvSpPr>
          <p:spPr>
            <a:xfrm>
              <a:off x="0" y="-38100"/>
              <a:ext cx="121851" cy="11340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3956" y="257160"/>
            <a:ext cx="501782" cy="5017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1399"/>
                </a:lnSpc>
              </a:pPr>
              <a:r>
                <a:rPr lang="en-US" sz="1399">
                  <a:solidFill>
                    <a:srgbClr val="FEFEFE"/>
                  </a:solidFill>
                  <a:latin typeface="Open Sans Bold"/>
                </a:rPr>
                <a:t>5</a:t>
              </a:r>
            </a:p>
          </p:txBody>
        </p:sp>
      </p:grpSp>
      <p:grpSp>
        <p:nvGrpSpPr>
          <p:cNvPr name="Group 8" id="8"/>
          <p:cNvGrpSpPr/>
          <p:nvPr/>
        </p:nvGrpSpPr>
        <p:grpSpPr>
          <a:xfrm rot="0">
            <a:off x="17626799" y="0"/>
            <a:ext cx="473814" cy="571470"/>
            <a:chOff x="0" y="0"/>
            <a:chExt cx="710385" cy="856800"/>
          </a:xfrm>
        </p:grpSpPr>
        <p:sp>
          <p:nvSpPr>
            <p:cNvPr name="Freeform 9" id="9"/>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10" id="10"/>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13</a:t>
              </a:r>
            </a:p>
          </p:txBody>
        </p:sp>
      </p:grpSp>
      <p:pic>
        <p:nvPicPr>
          <p:cNvPr name="Picture 11" id="11"/>
          <p:cNvPicPr>
            <a:picLocks noChangeAspect="true"/>
          </p:cNvPicPr>
          <p:nvPr/>
        </p:nvPicPr>
        <p:blipFill>
          <a:blip r:embed="rId2"/>
          <a:stretch>
            <a:fillRect/>
          </a:stretch>
        </p:blipFill>
        <p:spPr>
          <a:xfrm rot="0">
            <a:off x="11509950" y="2723781"/>
            <a:ext cx="5195725" cy="7128566"/>
          </a:xfrm>
          <a:prstGeom prst="rect">
            <a:avLst/>
          </a:prstGeom>
        </p:spPr>
      </p:pic>
      <p:grpSp>
        <p:nvGrpSpPr>
          <p:cNvPr name="Group 12" id="12"/>
          <p:cNvGrpSpPr/>
          <p:nvPr/>
        </p:nvGrpSpPr>
        <p:grpSpPr>
          <a:xfrm rot="0">
            <a:off x="1518295" y="2592879"/>
            <a:ext cx="7015979" cy="1866777"/>
            <a:chOff x="0" y="0"/>
            <a:chExt cx="9354638" cy="2489036"/>
          </a:xfrm>
        </p:grpSpPr>
        <p:grpSp>
          <p:nvGrpSpPr>
            <p:cNvPr name="Group 13" id="13"/>
            <p:cNvGrpSpPr/>
            <p:nvPr/>
          </p:nvGrpSpPr>
          <p:grpSpPr>
            <a:xfrm rot="0">
              <a:off x="0" y="0"/>
              <a:ext cx="9354638" cy="2489036"/>
              <a:chOff x="0" y="0"/>
              <a:chExt cx="16116719" cy="4288258"/>
            </a:xfrm>
          </p:grpSpPr>
          <p:sp>
            <p:nvSpPr>
              <p:cNvPr name="Freeform 14" id="14"/>
              <p:cNvSpPr/>
              <p:nvPr/>
            </p:nvSpPr>
            <p:spPr>
              <a:xfrm flipH="false" flipV="false" rot="0">
                <a:off x="0" y="0"/>
                <a:ext cx="16116719" cy="4288258"/>
              </a:xfrm>
              <a:custGeom>
                <a:avLst/>
                <a:gdLst/>
                <a:ahLst/>
                <a:cxnLst/>
                <a:rect r="r" b="b" t="t" l="l"/>
                <a:pathLst>
                  <a:path h="4288258" w="16116719">
                    <a:moveTo>
                      <a:pt x="35899" y="0"/>
                    </a:moveTo>
                    <a:lnTo>
                      <a:pt x="16080820" y="0"/>
                    </a:lnTo>
                    <a:cubicBezTo>
                      <a:pt x="16100647" y="0"/>
                      <a:pt x="16116719" y="16073"/>
                      <a:pt x="16116719" y="35899"/>
                    </a:cubicBezTo>
                    <a:lnTo>
                      <a:pt x="16116719" y="4252359"/>
                    </a:lnTo>
                    <a:cubicBezTo>
                      <a:pt x="16116719" y="4261880"/>
                      <a:pt x="16112936" y="4271011"/>
                      <a:pt x="16106204" y="4277743"/>
                    </a:cubicBezTo>
                    <a:cubicBezTo>
                      <a:pt x="16099472" y="4284475"/>
                      <a:pt x="16090340" y="4288258"/>
                      <a:pt x="16080820" y="4288258"/>
                    </a:cubicBezTo>
                    <a:lnTo>
                      <a:pt x="35899" y="4288258"/>
                    </a:lnTo>
                    <a:cubicBezTo>
                      <a:pt x="26378" y="4288258"/>
                      <a:pt x="17247" y="4284475"/>
                      <a:pt x="10515" y="4277743"/>
                    </a:cubicBezTo>
                    <a:cubicBezTo>
                      <a:pt x="3782" y="4271011"/>
                      <a:pt x="0" y="4261880"/>
                      <a:pt x="0" y="4252359"/>
                    </a:cubicBezTo>
                    <a:lnTo>
                      <a:pt x="0" y="35899"/>
                    </a:lnTo>
                    <a:cubicBezTo>
                      <a:pt x="0" y="26378"/>
                      <a:pt x="3782" y="17247"/>
                      <a:pt x="10515" y="10515"/>
                    </a:cubicBezTo>
                    <a:cubicBezTo>
                      <a:pt x="17247" y="3782"/>
                      <a:pt x="26378" y="0"/>
                      <a:pt x="35899" y="0"/>
                    </a:cubicBezTo>
                    <a:close/>
                  </a:path>
                </a:pathLst>
              </a:custGeom>
              <a:gradFill rotWithShape="true">
                <a:gsLst>
                  <a:gs pos="0">
                    <a:srgbClr val="000000">
                      <a:alpha val="100000"/>
                    </a:srgbClr>
                  </a:gs>
                  <a:gs pos="100000">
                    <a:srgbClr val="737373">
                      <a:alpha val="100000"/>
                    </a:srgbClr>
                  </a:gs>
                </a:gsLst>
                <a:lin ang="0"/>
              </a:gradFill>
              <a:ln w="57150" cap="rnd">
                <a:gradFill>
                  <a:gsLst>
                    <a:gs pos="0">
                      <a:srgbClr val="000000">
                        <a:alpha val="100000"/>
                      </a:srgbClr>
                    </a:gs>
                    <a:gs pos="100000">
                      <a:srgbClr val="737373">
                        <a:alpha val="100000"/>
                      </a:srgbClr>
                    </a:gs>
                  </a:gsLst>
                  <a:lin ang="0"/>
                </a:gradFill>
                <a:prstDash val="solid"/>
                <a:round/>
              </a:ln>
            </p:spPr>
          </p:sp>
          <p:sp>
            <p:nvSpPr>
              <p:cNvPr name="TextBox 15" id="15"/>
              <p:cNvSpPr txBox="true"/>
              <p:nvPr/>
            </p:nvSpPr>
            <p:spPr>
              <a:xfrm>
                <a:off x="0" y="-38100"/>
                <a:ext cx="16116719" cy="4326358"/>
              </a:xfrm>
              <a:prstGeom prst="rect">
                <a:avLst/>
              </a:prstGeom>
            </p:spPr>
            <p:txBody>
              <a:bodyPr anchor="ctr" rtlCol="false" tIns="12822" lIns="12822" bIns="12822" rIns="12822"/>
              <a:lstStyle/>
              <a:p>
                <a:pPr algn="ctr">
                  <a:lnSpc>
                    <a:spcPts val="2660"/>
                  </a:lnSpc>
                </a:pPr>
              </a:p>
            </p:txBody>
          </p:sp>
        </p:grpSp>
        <p:grpSp>
          <p:nvGrpSpPr>
            <p:cNvPr name="Group 16" id="16"/>
            <p:cNvGrpSpPr/>
            <p:nvPr/>
          </p:nvGrpSpPr>
          <p:grpSpPr>
            <a:xfrm rot="0">
              <a:off x="100422" y="117533"/>
              <a:ext cx="9153794" cy="2253971"/>
              <a:chOff x="0" y="0"/>
              <a:chExt cx="5548586" cy="1366248"/>
            </a:xfrm>
          </p:grpSpPr>
          <p:sp>
            <p:nvSpPr>
              <p:cNvPr name="Freeform 17" id="17"/>
              <p:cNvSpPr/>
              <p:nvPr/>
            </p:nvSpPr>
            <p:spPr>
              <a:xfrm flipH="false" flipV="false" rot="0">
                <a:off x="0" y="0"/>
                <a:ext cx="5548586" cy="1366248"/>
              </a:xfrm>
              <a:custGeom>
                <a:avLst/>
                <a:gdLst/>
                <a:ahLst/>
                <a:cxnLst/>
                <a:rect r="r" b="b" t="t" l="l"/>
                <a:pathLst>
                  <a:path h="1366248" w="5548586">
                    <a:moveTo>
                      <a:pt x="28126" y="0"/>
                    </a:moveTo>
                    <a:lnTo>
                      <a:pt x="5520460" y="0"/>
                    </a:lnTo>
                    <a:cubicBezTo>
                      <a:pt x="5527919" y="0"/>
                      <a:pt x="5535073" y="2963"/>
                      <a:pt x="5540348" y="8238"/>
                    </a:cubicBezTo>
                    <a:cubicBezTo>
                      <a:pt x="5545623" y="13513"/>
                      <a:pt x="5548586" y="20667"/>
                      <a:pt x="5548586" y="28126"/>
                    </a:cubicBezTo>
                    <a:lnTo>
                      <a:pt x="5548586" y="1338122"/>
                    </a:lnTo>
                    <a:cubicBezTo>
                      <a:pt x="5548586" y="1353655"/>
                      <a:pt x="5535993" y="1366248"/>
                      <a:pt x="5520460" y="1366248"/>
                    </a:cubicBezTo>
                    <a:lnTo>
                      <a:pt x="28126" y="1366248"/>
                    </a:lnTo>
                    <a:cubicBezTo>
                      <a:pt x="20667" y="1366248"/>
                      <a:pt x="13513" y="1363285"/>
                      <a:pt x="8238" y="1358010"/>
                    </a:cubicBezTo>
                    <a:cubicBezTo>
                      <a:pt x="2963" y="1352735"/>
                      <a:pt x="0" y="1345581"/>
                      <a:pt x="0" y="1338122"/>
                    </a:cubicBezTo>
                    <a:lnTo>
                      <a:pt x="0" y="28126"/>
                    </a:lnTo>
                    <a:cubicBezTo>
                      <a:pt x="0" y="20667"/>
                      <a:pt x="2963" y="13513"/>
                      <a:pt x="8238" y="8238"/>
                    </a:cubicBezTo>
                    <a:cubicBezTo>
                      <a:pt x="13513" y="2963"/>
                      <a:pt x="20667" y="0"/>
                      <a:pt x="28126" y="0"/>
                    </a:cubicBezTo>
                    <a:close/>
                  </a:path>
                </a:pathLst>
              </a:custGeom>
              <a:blipFill>
                <a:blip r:embed="rId3"/>
                <a:stretch>
                  <a:fillRect l="-773" t="-2261" r="0" b="-6982"/>
                </a:stretch>
              </a:blipFill>
              <a:ln w="38100" cap="rnd">
                <a:gradFill>
                  <a:gsLst>
                    <a:gs pos="0">
                      <a:srgbClr val="000000">
                        <a:alpha val="100000"/>
                      </a:srgbClr>
                    </a:gs>
                    <a:gs pos="100000">
                      <a:srgbClr val="737373">
                        <a:alpha val="100000"/>
                      </a:srgbClr>
                    </a:gs>
                  </a:gsLst>
                  <a:lin ang="0"/>
                </a:gradFill>
                <a:prstDash val="solid"/>
                <a:round/>
              </a:ln>
            </p:spPr>
          </p:sp>
        </p:grpSp>
      </p:grpSp>
      <p:grpSp>
        <p:nvGrpSpPr>
          <p:cNvPr name="Group 18" id="18"/>
          <p:cNvGrpSpPr/>
          <p:nvPr/>
        </p:nvGrpSpPr>
        <p:grpSpPr>
          <a:xfrm rot="-10800000">
            <a:off x="17813610" y="9830613"/>
            <a:ext cx="474390" cy="456387"/>
            <a:chOff x="0" y="0"/>
            <a:chExt cx="632520" cy="608516"/>
          </a:xfrm>
        </p:grpSpPr>
        <p:grpSp>
          <p:nvGrpSpPr>
            <p:cNvPr name="Group 19" id="19"/>
            <p:cNvGrpSpPr/>
            <p:nvPr/>
          </p:nvGrpSpPr>
          <p:grpSpPr>
            <a:xfrm rot="-10800000">
              <a:off x="0" y="229654"/>
              <a:ext cx="504717" cy="153454"/>
              <a:chOff x="0" y="0"/>
              <a:chExt cx="35507" cy="10796"/>
            </a:xfrm>
          </p:grpSpPr>
          <p:sp>
            <p:nvSpPr>
              <p:cNvPr name="Freeform 20" id="20"/>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21" id="21"/>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0800000">
              <a:off x="0" y="0"/>
              <a:ext cx="632520" cy="153454"/>
              <a:chOff x="0" y="0"/>
              <a:chExt cx="44498" cy="10796"/>
            </a:xfrm>
          </p:grpSpPr>
          <p:sp>
            <p:nvSpPr>
              <p:cNvPr name="Freeform 23" id="23"/>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24" id="24"/>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800000">
              <a:off x="0" y="455062"/>
              <a:ext cx="316260" cy="153454"/>
              <a:chOff x="0" y="0"/>
              <a:chExt cx="22249" cy="10796"/>
            </a:xfrm>
          </p:grpSpPr>
          <p:sp>
            <p:nvSpPr>
              <p:cNvPr name="Freeform 26" id="26"/>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27" id="27"/>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Freeform 28" id="28"/>
          <p:cNvSpPr/>
          <p:nvPr/>
        </p:nvSpPr>
        <p:spPr>
          <a:xfrm flipH="false" flipV="false" rot="0">
            <a:off x="11327544" y="3123317"/>
            <a:ext cx="566478" cy="713673"/>
          </a:xfrm>
          <a:custGeom>
            <a:avLst/>
            <a:gdLst/>
            <a:ahLst/>
            <a:cxnLst/>
            <a:rect r="r" b="b" t="t" l="l"/>
            <a:pathLst>
              <a:path h="713673" w="566478">
                <a:moveTo>
                  <a:pt x="0" y="0"/>
                </a:moveTo>
                <a:lnTo>
                  <a:pt x="566477" y="0"/>
                </a:lnTo>
                <a:lnTo>
                  <a:pt x="566477" y="713672"/>
                </a:lnTo>
                <a:lnTo>
                  <a:pt x="0" y="713672"/>
                </a:lnTo>
                <a:lnTo>
                  <a:pt x="0" y="0"/>
                </a:lnTo>
                <a:close/>
              </a:path>
            </a:pathLst>
          </a:custGeom>
          <a:blipFill>
            <a:blip r:embed="rId4"/>
            <a:stretch>
              <a:fillRect l="0" t="0" r="0" b="0"/>
            </a:stretch>
          </a:blipFill>
        </p:spPr>
      </p:sp>
      <p:sp>
        <p:nvSpPr>
          <p:cNvPr name="Freeform 29" id="29"/>
          <p:cNvSpPr/>
          <p:nvPr/>
        </p:nvSpPr>
        <p:spPr>
          <a:xfrm flipH="false" flipV="false" rot="0">
            <a:off x="11259680" y="4541839"/>
            <a:ext cx="523611" cy="616013"/>
          </a:xfrm>
          <a:custGeom>
            <a:avLst/>
            <a:gdLst/>
            <a:ahLst/>
            <a:cxnLst/>
            <a:rect r="r" b="b" t="t" l="l"/>
            <a:pathLst>
              <a:path h="616013" w="523611">
                <a:moveTo>
                  <a:pt x="0" y="0"/>
                </a:moveTo>
                <a:lnTo>
                  <a:pt x="523612" y="0"/>
                </a:lnTo>
                <a:lnTo>
                  <a:pt x="523612" y="616014"/>
                </a:lnTo>
                <a:lnTo>
                  <a:pt x="0" y="6160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1083116" y="6106432"/>
            <a:ext cx="876739" cy="332065"/>
          </a:xfrm>
          <a:custGeom>
            <a:avLst/>
            <a:gdLst/>
            <a:ahLst/>
            <a:cxnLst/>
            <a:rect r="r" b="b" t="t" l="l"/>
            <a:pathLst>
              <a:path h="332065" w="876739">
                <a:moveTo>
                  <a:pt x="0" y="0"/>
                </a:moveTo>
                <a:lnTo>
                  <a:pt x="876740" y="0"/>
                </a:lnTo>
                <a:lnTo>
                  <a:pt x="876740" y="332065"/>
                </a:lnTo>
                <a:lnTo>
                  <a:pt x="0" y="332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1202197" y="7424828"/>
            <a:ext cx="663249" cy="604386"/>
          </a:xfrm>
          <a:custGeom>
            <a:avLst/>
            <a:gdLst/>
            <a:ahLst/>
            <a:cxnLst/>
            <a:rect r="r" b="b" t="t" l="l"/>
            <a:pathLst>
              <a:path h="604386" w="663249">
                <a:moveTo>
                  <a:pt x="0" y="0"/>
                </a:moveTo>
                <a:lnTo>
                  <a:pt x="663249" y="0"/>
                </a:lnTo>
                <a:lnTo>
                  <a:pt x="663249" y="604386"/>
                </a:lnTo>
                <a:lnTo>
                  <a:pt x="0" y="6043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2" id="32"/>
          <p:cNvSpPr/>
          <p:nvPr/>
        </p:nvSpPr>
        <p:spPr>
          <a:xfrm flipH="false" flipV="false" rot="0">
            <a:off x="11098263" y="8810264"/>
            <a:ext cx="871118" cy="580382"/>
          </a:xfrm>
          <a:custGeom>
            <a:avLst/>
            <a:gdLst/>
            <a:ahLst/>
            <a:cxnLst/>
            <a:rect r="r" b="b" t="t" l="l"/>
            <a:pathLst>
              <a:path h="580382" w="871118">
                <a:moveTo>
                  <a:pt x="0" y="0"/>
                </a:moveTo>
                <a:lnTo>
                  <a:pt x="871118" y="0"/>
                </a:lnTo>
                <a:lnTo>
                  <a:pt x="871118" y="580383"/>
                </a:lnTo>
                <a:lnTo>
                  <a:pt x="0" y="580383"/>
                </a:lnTo>
                <a:lnTo>
                  <a:pt x="0" y="0"/>
                </a:lnTo>
                <a:close/>
              </a:path>
            </a:pathLst>
          </a:custGeom>
          <a:blipFill>
            <a:blip r:embed="rId11"/>
            <a:stretch>
              <a:fillRect l="0" t="0" r="0" b="0"/>
            </a:stretch>
          </a:blipFill>
        </p:spPr>
      </p:sp>
      <p:sp>
        <p:nvSpPr>
          <p:cNvPr name="TextBox 33" id="33"/>
          <p:cNvSpPr txBox="true"/>
          <p:nvPr/>
        </p:nvSpPr>
        <p:spPr>
          <a:xfrm rot="0">
            <a:off x="15697345" y="148575"/>
            <a:ext cx="1861509" cy="245679"/>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ATLIQ MART</a:t>
            </a:r>
          </a:p>
        </p:txBody>
      </p:sp>
      <p:sp>
        <p:nvSpPr>
          <p:cNvPr name="TextBox 34" id="34"/>
          <p:cNvSpPr txBox="true"/>
          <p:nvPr/>
        </p:nvSpPr>
        <p:spPr>
          <a:xfrm rot="0">
            <a:off x="1254535" y="212289"/>
            <a:ext cx="13416756" cy="816411"/>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Ramabhadra"/>
              </a:rPr>
              <a:t>Create a report featuring the Top 5 products, ranked by Incremental Revenue Percentage (IR%), across all campaigns. The report will provide essential information including product_name, category, and IR%, This analysis helps identify the most successful products in terms of incremental revenue across our campaigns, assisting in product optmization.</a:t>
            </a:r>
          </a:p>
        </p:txBody>
      </p:sp>
      <p:sp>
        <p:nvSpPr>
          <p:cNvPr name="TextBox 35" id="35"/>
          <p:cNvSpPr txBox="true"/>
          <p:nvPr/>
        </p:nvSpPr>
        <p:spPr>
          <a:xfrm rot="0">
            <a:off x="4394429" y="1965112"/>
            <a:ext cx="1263711" cy="245745"/>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OUTPUT</a:t>
            </a:r>
          </a:p>
        </p:txBody>
      </p:sp>
      <p:sp>
        <p:nvSpPr>
          <p:cNvPr name="TextBox 36" id="36"/>
          <p:cNvSpPr txBox="true"/>
          <p:nvPr/>
        </p:nvSpPr>
        <p:spPr>
          <a:xfrm rot="0">
            <a:off x="15697345" y="3388445"/>
            <a:ext cx="1171742"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266.06%</a:t>
            </a:r>
          </a:p>
        </p:txBody>
      </p:sp>
      <p:sp>
        <p:nvSpPr>
          <p:cNvPr name="TextBox 37" id="37"/>
          <p:cNvSpPr txBox="true"/>
          <p:nvPr/>
        </p:nvSpPr>
        <p:spPr>
          <a:xfrm rot="0">
            <a:off x="9237156" y="3377777"/>
            <a:ext cx="1739564"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Atliq_waterproof_Immersion_Rod</a:t>
            </a:r>
          </a:p>
        </p:txBody>
      </p:sp>
      <p:sp>
        <p:nvSpPr>
          <p:cNvPr name="TextBox 38" id="38"/>
          <p:cNvSpPr txBox="true"/>
          <p:nvPr/>
        </p:nvSpPr>
        <p:spPr>
          <a:xfrm rot="0">
            <a:off x="9294106" y="4739455"/>
            <a:ext cx="1641725"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Atliq_High_Glo_15W_LED_Bulb</a:t>
            </a:r>
          </a:p>
        </p:txBody>
      </p:sp>
      <p:sp>
        <p:nvSpPr>
          <p:cNvPr name="TextBox 39" id="39"/>
          <p:cNvSpPr txBox="true"/>
          <p:nvPr/>
        </p:nvSpPr>
        <p:spPr>
          <a:xfrm rot="0">
            <a:off x="9346756" y="7605997"/>
            <a:ext cx="1520362" cy="163731"/>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Atliq_Curtains</a:t>
            </a:r>
          </a:p>
        </p:txBody>
      </p:sp>
      <p:sp>
        <p:nvSpPr>
          <p:cNvPr name="TextBox 40" id="40"/>
          <p:cNvSpPr txBox="true"/>
          <p:nvPr/>
        </p:nvSpPr>
        <p:spPr>
          <a:xfrm rot="0">
            <a:off x="9105112" y="8922253"/>
            <a:ext cx="2003651"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Atliq_Farm_Chakki_Atta (1KG)</a:t>
            </a:r>
          </a:p>
        </p:txBody>
      </p:sp>
      <p:sp>
        <p:nvSpPr>
          <p:cNvPr name="TextBox 41" id="41"/>
          <p:cNvSpPr txBox="true"/>
          <p:nvPr/>
        </p:nvSpPr>
        <p:spPr>
          <a:xfrm rot="0">
            <a:off x="9402402" y="6139573"/>
            <a:ext cx="1409070"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Atliq_Double_Bedsheet_set</a:t>
            </a:r>
          </a:p>
        </p:txBody>
      </p:sp>
      <p:sp>
        <p:nvSpPr>
          <p:cNvPr name="TextBox 42" id="42"/>
          <p:cNvSpPr txBox="true"/>
          <p:nvPr/>
        </p:nvSpPr>
        <p:spPr>
          <a:xfrm rot="0">
            <a:off x="15593582" y="6196356"/>
            <a:ext cx="1112291"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258.40%</a:t>
            </a:r>
          </a:p>
        </p:txBody>
      </p:sp>
      <p:sp>
        <p:nvSpPr>
          <p:cNvPr name="TextBox 43" id="43"/>
          <p:cNvSpPr txBox="true"/>
          <p:nvPr/>
        </p:nvSpPr>
        <p:spPr>
          <a:xfrm rot="0">
            <a:off x="15667881" y="4796238"/>
            <a:ext cx="1171742"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262.28%</a:t>
            </a:r>
          </a:p>
        </p:txBody>
      </p:sp>
      <p:sp>
        <p:nvSpPr>
          <p:cNvPr name="TextBox 44" id="44"/>
          <p:cNvSpPr txBox="true"/>
          <p:nvPr/>
        </p:nvSpPr>
        <p:spPr>
          <a:xfrm rot="0">
            <a:off x="14340279" y="8979036"/>
            <a:ext cx="1196153"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160.09%</a:t>
            </a:r>
          </a:p>
        </p:txBody>
      </p:sp>
      <p:sp>
        <p:nvSpPr>
          <p:cNvPr name="TextBox 45" id="45"/>
          <p:cNvSpPr txBox="true"/>
          <p:nvPr/>
        </p:nvSpPr>
        <p:spPr>
          <a:xfrm rot="0">
            <a:off x="15565007" y="7586630"/>
            <a:ext cx="1140866" cy="211991"/>
          </a:xfrm>
          <a:prstGeom prst="rect">
            <a:avLst/>
          </a:prstGeom>
        </p:spPr>
        <p:txBody>
          <a:bodyPr anchor="t" rtlCol="false" tIns="0" lIns="0" bIns="0" rIns="0">
            <a:spAutoFit/>
          </a:bodyPr>
          <a:lstStyle/>
          <a:p>
            <a:pPr>
              <a:lnSpc>
                <a:spcPts val="1600"/>
              </a:lnSpc>
            </a:pPr>
            <a:r>
              <a:rPr lang="en-US" sz="1600" spc="320">
                <a:solidFill>
                  <a:srgbClr val="325288"/>
                </a:solidFill>
                <a:latin typeface="Open Sans Bold"/>
              </a:rPr>
              <a:t>255.07%</a:t>
            </a:r>
          </a:p>
        </p:txBody>
      </p:sp>
      <p:sp>
        <p:nvSpPr>
          <p:cNvPr name="TextBox 46" id="46"/>
          <p:cNvSpPr txBox="true"/>
          <p:nvPr/>
        </p:nvSpPr>
        <p:spPr>
          <a:xfrm rot="0">
            <a:off x="1518295" y="6115601"/>
            <a:ext cx="7015979" cy="2928136"/>
          </a:xfrm>
          <a:prstGeom prst="rect">
            <a:avLst/>
          </a:prstGeom>
        </p:spPr>
        <p:txBody>
          <a:bodyPr anchor="t" rtlCol="false" tIns="0" lIns="0" bIns="0" rIns="0">
            <a:spAutoFit/>
          </a:bodyPr>
          <a:lstStyle/>
          <a:p>
            <a:pPr algn="l">
              <a:lnSpc>
                <a:spcPts val="2376"/>
              </a:lnSpc>
              <a:spcBef>
                <a:spcPct val="0"/>
              </a:spcBef>
            </a:pPr>
          </a:p>
          <a:p>
            <a:pPr algn="l" marL="259080" indent="-129540" lvl="1">
              <a:lnSpc>
                <a:spcPts val="2376"/>
              </a:lnSpc>
              <a:spcBef>
                <a:spcPct val="0"/>
              </a:spcBef>
              <a:buFont typeface="Arial"/>
              <a:buChar char="•"/>
            </a:pPr>
            <a:r>
              <a:rPr lang="en-US" sz="1200" spc="289" strike="noStrike" u="none">
                <a:solidFill>
                  <a:srgbClr val="72D402"/>
                </a:solidFill>
                <a:latin typeface="Ramabhadra"/>
              </a:rPr>
              <a:t>Home Appliances Lead</a:t>
            </a:r>
            <a:r>
              <a:rPr lang="en-US" sz="1200" spc="289" strike="noStrike" u="none">
                <a:solidFill>
                  <a:srgbClr val="737373"/>
                </a:solidFill>
                <a:latin typeface="Ramabhadra"/>
              </a:rPr>
              <a:t>: Atliq_waterproof_Immersion_Rod and Atliq_High_Glo_15W_LED_Bulb dominate with highest IR%, ranking 1st and 2nd.</a:t>
            </a:r>
          </a:p>
          <a:p>
            <a:pPr algn="l" marL="259080" indent="-129540" lvl="1">
              <a:lnSpc>
                <a:spcPts val="2376"/>
              </a:lnSpc>
              <a:spcBef>
                <a:spcPct val="0"/>
              </a:spcBef>
              <a:buFont typeface="Arial"/>
              <a:buChar char="•"/>
            </a:pPr>
            <a:r>
              <a:rPr lang="en-US" sz="1200" spc="289" strike="noStrike" u="none">
                <a:solidFill>
                  <a:srgbClr val="72D402"/>
                </a:solidFill>
                <a:latin typeface="Ramabhadra"/>
              </a:rPr>
              <a:t>Home Care Success</a:t>
            </a:r>
            <a:r>
              <a:rPr lang="en-US" sz="1200" spc="289" strike="noStrike" u="none">
                <a:solidFill>
                  <a:srgbClr val="737373"/>
                </a:solidFill>
                <a:latin typeface="Ramabhadra"/>
              </a:rPr>
              <a:t>: Atliq_Double_Bedsheet_set and Atliq_Curtains follow closely, securing 3rd and 4th ranks respectively.</a:t>
            </a:r>
          </a:p>
          <a:p>
            <a:pPr algn="l" marL="259080" indent="-129540" lvl="1">
              <a:lnSpc>
                <a:spcPts val="2376"/>
              </a:lnSpc>
              <a:spcBef>
                <a:spcPct val="0"/>
              </a:spcBef>
              <a:buFont typeface="Arial"/>
              <a:buChar char="•"/>
            </a:pPr>
            <a:r>
              <a:rPr lang="en-US" sz="1200" spc="289" strike="noStrike" u="none">
                <a:solidFill>
                  <a:srgbClr val="72D402"/>
                </a:solidFill>
                <a:latin typeface="Ramabhadra"/>
              </a:rPr>
              <a:t>Strategic Focus</a:t>
            </a:r>
            <a:r>
              <a:rPr lang="en-US" sz="1200" spc="289" strike="noStrike" u="none">
                <a:solidFill>
                  <a:srgbClr val="737373"/>
                </a:solidFill>
                <a:latin typeface="Ramabhadra"/>
              </a:rPr>
              <a:t>: Prioritize stocking and promoting top-ranking products to maximize incremental revenue across campaigns.</a:t>
            </a:r>
          </a:p>
        </p:txBody>
      </p:sp>
      <p:sp>
        <p:nvSpPr>
          <p:cNvPr name="TextBox 47" id="47"/>
          <p:cNvSpPr txBox="true"/>
          <p:nvPr/>
        </p:nvSpPr>
        <p:spPr>
          <a:xfrm rot="0">
            <a:off x="11739893" y="1764201"/>
            <a:ext cx="5035683" cy="306573"/>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325288"/>
                </a:solidFill>
                <a:latin typeface="Ramabhadra"/>
              </a:rPr>
              <a:t>INSIGHTS ON TOP PERFORMING PRODUCTS:</a:t>
            </a:r>
          </a:p>
        </p:txBody>
      </p:sp>
      <p:sp>
        <p:nvSpPr>
          <p:cNvPr name="TextBox 48" id="48"/>
          <p:cNvSpPr txBox="true"/>
          <p:nvPr/>
        </p:nvSpPr>
        <p:spPr>
          <a:xfrm rot="0">
            <a:off x="9416630" y="2621454"/>
            <a:ext cx="1380615" cy="390525"/>
          </a:xfrm>
          <a:prstGeom prst="rect">
            <a:avLst/>
          </a:prstGeom>
        </p:spPr>
        <p:txBody>
          <a:bodyPr anchor="t" rtlCol="false" tIns="0" lIns="0" bIns="0" rIns="0">
            <a:spAutoFit/>
          </a:bodyPr>
          <a:lstStyle/>
          <a:p>
            <a:pPr algn="ctr">
              <a:lnSpc>
                <a:spcPts val="1500"/>
              </a:lnSpc>
            </a:pPr>
            <a:r>
              <a:rPr lang="en-US" sz="1500" spc="300">
                <a:solidFill>
                  <a:srgbClr val="E3663C"/>
                </a:solidFill>
                <a:latin typeface="Open Sans Bold"/>
              </a:rPr>
              <a:t>PRODUCT NAME</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9050" y="-36249"/>
            <a:ext cx="1147793" cy="10323249"/>
            <a:chOff x="0" y="0"/>
            <a:chExt cx="121851" cy="1095927"/>
          </a:xfrm>
        </p:grpSpPr>
        <p:sp>
          <p:nvSpPr>
            <p:cNvPr name="Freeform 3" id="3"/>
            <p:cNvSpPr/>
            <p:nvPr/>
          </p:nvSpPr>
          <p:spPr>
            <a:xfrm flipH="false" flipV="false" rot="0">
              <a:off x="0" y="0"/>
              <a:ext cx="121851" cy="1095927"/>
            </a:xfrm>
            <a:custGeom>
              <a:avLst/>
              <a:gdLst/>
              <a:ahLst/>
              <a:cxnLst/>
              <a:rect r="r" b="b" t="t" l="l"/>
              <a:pathLst>
                <a:path h="1095927" w="121851">
                  <a:moveTo>
                    <a:pt x="0" y="0"/>
                  </a:moveTo>
                  <a:lnTo>
                    <a:pt x="121851" y="0"/>
                  </a:lnTo>
                  <a:lnTo>
                    <a:pt x="121851" y="1095927"/>
                  </a:lnTo>
                  <a:lnTo>
                    <a:pt x="0" y="1095927"/>
                  </a:lnTo>
                  <a:close/>
                </a:path>
              </a:pathLst>
            </a:custGeom>
            <a:solidFill>
              <a:srgbClr val="72D402"/>
            </a:solidFill>
          </p:spPr>
        </p:sp>
        <p:sp>
          <p:nvSpPr>
            <p:cNvPr name="TextBox 4" id="4"/>
            <p:cNvSpPr txBox="true"/>
            <p:nvPr/>
          </p:nvSpPr>
          <p:spPr>
            <a:xfrm>
              <a:off x="0" y="-38100"/>
              <a:ext cx="121851" cy="11340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626799" y="0"/>
            <a:ext cx="473814" cy="571470"/>
            <a:chOff x="0" y="0"/>
            <a:chExt cx="710385" cy="856800"/>
          </a:xfrm>
        </p:grpSpPr>
        <p:sp>
          <p:nvSpPr>
            <p:cNvPr name="Freeform 6" id="6"/>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7" id="7"/>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14</a:t>
              </a:r>
            </a:p>
          </p:txBody>
        </p:sp>
      </p:grpSp>
      <p:grpSp>
        <p:nvGrpSpPr>
          <p:cNvPr name="Group 8" id="8"/>
          <p:cNvGrpSpPr/>
          <p:nvPr/>
        </p:nvGrpSpPr>
        <p:grpSpPr>
          <a:xfrm rot="0">
            <a:off x="636650" y="233391"/>
            <a:ext cx="14896300" cy="9820219"/>
            <a:chOff x="0" y="0"/>
            <a:chExt cx="27224357" cy="17947352"/>
          </a:xfrm>
        </p:grpSpPr>
        <p:sp>
          <p:nvSpPr>
            <p:cNvPr name="Freeform 9" id="9"/>
            <p:cNvSpPr/>
            <p:nvPr/>
          </p:nvSpPr>
          <p:spPr>
            <a:xfrm flipH="false" flipV="false" rot="0">
              <a:off x="0" y="0"/>
              <a:ext cx="27224357" cy="17947353"/>
            </a:xfrm>
            <a:custGeom>
              <a:avLst/>
              <a:gdLst/>
              <a:ahLst/>
              <a:cxnLst/>
              <a:rect r="r" b="b" t="t" l="l"/>
              <a:pathLst>
                <a:path h="17947353" w="27224357">
                  <a:moveTo>
                    <a:pt x="7796" y="0"/>
                  </a:moveTo>
                  <a:lnTo>
                    <a:pt x="27216562" y="0"/>
                  </a:lnTo>
                  <a:cubicBezTo>
                    <a:pt x="27220866" y="0"/>
                    <a:pt x="27224357" y="3490"/>
                    <a:pt x="27224357" y="7796"/>
                  </a:cubicBezTo>
                  <a:lnTo>
                    <a:pt x="27224357" y="17939556"/>
                  </a:lnTo>
                  <a:cubicBezTo>
                    <a:pt x="27224357" y="17941624"/>
                    <a:pt x="27223535" y="17943607"/>
                    <a:pt x="27222075" y="17945069"/>
                  </a:cubicBezTo>
                  <a:cubicBezTo>
                    <a:pt x="27220611" y="17946531"/>
                    <a:pt x="27218630" y="17947353"/>
                    <a:pt x="27216562" y="17947353"/>
                  </a:cubicBezTo>
                  <a:lnTo>
                    <a:pt x="7796" y="17947353"/>
                  </a:lnTo>
                  <a:cubicBezTo>
                    <a:pt x="5728" y="17947353"/>
                    <a:pt x="3745" y="17946531"/>
                    <a:pt x="2283" y="17945069"/>
                  </a:cubicBezTo>
                  <a:cubicBezTo>
                    <a:pt x="821" y="17943607"/>
                    <a:pt x="0" y="17941624"/>
                    <a:pt x="0" y="17939556"/>
                  </a:cubicBezTo>
                  <a:lnTo>
                    <a:pt x="0" y="7796"/>
                  </a:lnTo>
                  <a:cubicBezTo>
                    <a:pt x="0" y="5728"/>
                    <a:pt x="821" y="3745"/>
                    <a:pt x="2283" y="2283"/>
                  </a:cubicBezTo>
                  <a:cubicBezTo>
                    <a:pt x="3745" y="821"/>
                    <a:pt x="5728" y="0"/>
                    <a:pt x="7796" y="0"/>
                  </a:cubicBezTo>
                  <a:close/>
                </a:path>
              </a:pathLst>
            </a:custGeom>
            <a:solidFill>
              <a:srgbClr val="000000"/>
            </a:solidFill>
            <a:ln w="76200" cap="sq">
              <a:gradFill>
                <a:gsLst>
                  <a:gs pos="0">
                    <a:srgbClr val="000000">
                      <a:alpha val="100000"/>
                    </a:srgbClr>
                  </a:gs>
                  <a:gs pos="100000">
                    <a:srgbClr val="737373">
                      <a:alpha val="100000"/>
                    </a:srgbClr>
                  </a:gs>
                </a:gsLst>
                <a:lin ang="0"/>
              </a:gradFill>
              <a:prstDash val="solid"/>
              <a:miter/>
            </a:ln>
          </p:spPr>
        </p:sp>
        <p:sp>
          <p:nvSpPr>
            <p:cNvPr name="TextBox 10" id="10"/>
            <p:cNvSpPr txBox="true"/>
            <p:nvPr/>
          </p:nvSpPr>
          <p:spPr>
            <a:xfrm>
              <a:off x="0" y="-38100"/>
              <a:ext cx="27224357" cy="17985452"/>
            </a:xfrm>
            <a:prstGeom prst="rect">
              <a:avLst/>
            </a:prstGeom>
          </p:spPr>
          <p:txBody>
            <a:bodyPr anchor="ctr" rtlCol="false" tIns="17477" lIns="17477" bIns="17477" rIns="17477"/>
            <a:lstStyle/>
            <a:p>
              <a:pPr algn="ctr">
                <a:lnSpc>
                  <a:spcPts val="2660"/>
                </a:lnSpc>
              </a:pPr>
            </a:p>
          </p:txBody>
        </p:sp>
      </p:grpSp>
      <p:sp>
        <p:nvSpPr>
          <p:cNvPr name="TextBox 11" id="11"/>
          <p:cNvSpPr txBox="true"/>
          <p:nvPr/>
        </p:nvSpPr>
        <p:spPr>
          <a:xfrm rot="0">
            <a:off x="5020951" y="8553086"/>
            <a:ext cx="1263711" cy="245745"/>
          </a:xfrm>
          <a:prstGeom prst="rect">
            <a:avLst/>
          </a:prstGeom>
        </p:spPr>
        <p:txBody>
          <a:bodyPr anchor="t" rtlCol="false" tIns="0" lIns="0" bIns="0" rIns="0">
            <a:spAutoFit/>
          </a:bodyPr>
          <a:lstStyle/>
          <a:p>
            <a:pPr>
              <a:lnSpc>
                <a:spcPts val="1800"/>
              </a:lnSpc>
            </a:pPr>
            <a:r>
              <a:rPr lang="en-US" sz="1800" spc="359">
                <a:solidFill>
                  <a:srgbClr val="040606"/>
                </a:solidFill>
                <a:latin typeface="Ramabhadra"/>
              </a:rPr>
              <a:t>OUTPUT</a:t>
            </a:r>
          </a:p>
        </p:txBody>
      </p:sp>
      <p:sp>
        <p:nvSpPr>
          <p:cNvPr name="TextBox 12" id="12"/>
          <p:cNvSpPr txBox="true"/>
          <p:nvPr/>
        </p:nvSpPr>
        <p:spPr>
          <a:xfrm rot="0">
            <a:off x="15697345" y="148575"/>
            <a:ext cx="1861509" cy="245679"/>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ATLIQ MART</a:t>
            </a:r>
          </a:p>
        </p:txBody>
      </p:sp>
      <p:sp>
        <p:nvSpPr>
          <p:cNvPr name="TextBox 13" id="13"/>
          <p:cNvSpPr txBox="true"/>
          <p:nvPr/>
        </p:nvSpPr>
        <p:spPr>
          <a:xfrm rot="0">
            <a:off x="1393789" y="504795"/>
            <a:ext cx="13901036" cy="9447627"/>
          </a:xfrm>
          <a:prstGeom prst="rect">
            <a:avLst/>
          </a:prstGeom>
        </p:spPr>
        <p:txBody>
          <a:bodyPr anchor="t" rtlCol="false" tIns="0" lIns="0" bIns="0" rIns="0">
            <a:spAutoFit/>
          </a:bodyPr>
          <a:lstStyle/>
          <a:p>
            <a:pPr algn="l" marL="0" indent="0" lvl="0">
              <a:lnSpc>
                <a:spcPts val="2084"/>
              </a:lnSpc>
              <a:spcBef>
                <a:spcPct val="0"/>
              </a:spcBef>
            </a:pPr>
            <a:r>
              <a:rPr lang="en-US" sz="1164" strike="noStrike" u="none">
                <a:solidFill>
                  <a:srgbClr val="FFFFFF"/>
                </a:solidFill>
                <a:latin typeface="Ramabhadra"/>
              </a:rPr>
              <a:t>WITH GroupedProducts AS (</a:t>
            </a:r>
          </a:p>
          <a:p>
            <a:pPr algn="l" marL="0" indent="0" lvl="0">
              <a:lnSpc>
                <a:spcPts val="2084"/>
              </a:lnSpc>
              <a:spcBef>
                <a:spcPct val="0"/>
              </a:spcBef>
            </a:pPr>
            <a:r>
              <a:rPr lang="en-US" sz="1164" strike="noStrike" u="none">
                <a:solidFill>
                  <a:srgbClr val="FFFFFF"/>
                </a:solidFill>
                <a:latin typeface="Ramabhadra"/>
              </a:rPr>
              <a:t>                                      SELECT</a:t>
            </a:r>
          </a:p>
          <a:p>
            <a:pPr algn="l" marL="0" indent="0" lvl="0">
              <a:lnSpc>
                <a:spcPts val="2084"/>
              </a:lnSpc>
              <a:spcBef>
                <a:spcPct val="0"/>
              </a:spcBef>
            </a:pPr>
            <a:r>
              <a:rPr lang="en-US" sz="1164" strike="noStrike" u="none">
                <a:solidFill>
                  <a:srgbClr val="FFFFFF"/>
                </a:solidFill>
                <a:latin typeface="Ramabhadra"/>
              </a:rPr>
              <a:t>                                                   dp.product_name,</a:t>
            </a:r>
          </a:p>
          <a:p>
            <a:pPr algn="l" marL="0" indent="0" lvl="0">
              <a:lnSpc>
                <a:spcPts val="2084"/>
              </a:lnSpc>
              <a:spcBef>
                <a:spcPct val="0"/>
              </a:spcBef>
            </a:pPr>
            <a:r>
              <a:rPr lang="en-US" sz="1164" strike="noStrike" u="none">
                <a:solidFill>
                  <a:srgbClr val="FFFFFF"/>
                </a:solidFill>
                <a:latin typeface="Ramabhadra"/>
              </a:rPr>
              <a:t>                                                   dp.category,</a:t>
            </a:r>
          </a:p>
          <a:p>
            <a:pPr algn="l" marL="0" indent="0" lvl="0">
              <a:lnSpc>
                <a:spcPts val="2084"/>
              </a:lnSpc>
              <a:spcBef>
                <a:spcPct val="0"/>
              </a:spcBef>
            </a:pPr>
            <a:r>
              <a:rPr lang="en-US" sz="1164" strike="noStrike" u="none">
                <a:solidFill>
                  <a:srgbClr val="FFFFFF"/>
                </a:solidFill>
                <a:latin typeface="Ramabhadra"/>
              </a:rPr>
              <a:t>                                                   ROUND(SUM(</a:t>
            </a:r>
          </a:p>
          <a:p>
            <a:pPr algn="l" marL="0" indent="0" lvl="0">
              <a:lnSpc>
                <a:spcPts val="2084"/>
              </a:lnSpc>
              <a:spcBef>
                <a:spcPct val="0"/>
              </a:spcBef>
            </a:pPr>
            <a:r>
              <a:rPr lang="en-US" sz="1164" strike="noStrike" u="none">
                <a:solidFill>
                  <a:srgbClr val="FFFFFF"/>
                </a:solidFill>
                <a:latin typeface="Ramabhadra"/>
              </a:rPr>
              <a:t>                                                                 CASE</a:t>
            </a:r>
          </a:p>
          <a:p>
            <a:pPr algn="l" marL="0" indent="0" lvl="0">
              <a:lnSpc>
                <a:spcPts val="2084"/>
              </a:lnSpc>
              <a:spcBef>
                <a:spcPct val="0"/>
              </a:spcBef>
            </a:pPr>
            <a:r>
              <a:rPr lang="en-US" sz="1164" strike="noStrike" u="none">
                <a:solidFill>
                  <a:srgbClr val="FFFFFF"/>
                </a:solidFill>
                <a:latin typeface="Ramabhadra"/>
              </a:rPr>
              <a:t>                                                                        WHEN fe.promo_type = '50% OFF' THEN base_price * 0.5 * fe.`quantity_sold(after_promo)`</a:t>
            </a:r>
          </a:p>
          <a:p>
            <a:pPr algn="l" marL="0" indent="0" lvl="0">
              <a:lnSpc>
                <a:spcPts val="2084"/>
              </a:lnSpc>
              <a:spcBef>
                <a:spcPct val="0"/>
              </a:spcBef>
            </a:pPr>
            <a:r>
              <a:rPr lang="en-US" sz="1164" strike="noStrike" u="none">
                <a:solidFill>
                  <a:srgbClr val="FFFFFF"/>
                </a:solidFill>
                <a:latin typeface="Ramabhadra"/>
              </a:rPr>
              <a:t>                                                                        WHEN fe.promo_type = '25% OFF' THEN base_price * 0.75 * fe.`quantity_sold(after_promo)`</a:t>
            </a:r>
          </a:p>
          <a:p>
            <a:pPr algn="l" marL="0" indent="0" lvl="0">
              <a:lnSpc>
                <a:spcPts val="2084"/>
              </a:lnSpc>
              <a:spcBef>
                <a:spcPct val="0"/>
              </a:spcBef>
            </a:pPr>
            <a:r>
              <a:rPr lang="en-US" sz="1164" strike="noStrike" u="none">
                <a:solidFill>
                  <a:srgbClr val="FFFFFF"/>
                </a:solidFill>
                <a:latin typeface="Ramabhadra"/>
              </a:rPr>
              <a:t>                                                                        WHEN fe.promo_type = '33% OFF' THEN base_price * 0.67 * fe.`quantity_sold(after_promo)`</a:t>
            </a:r>
          </a:p>
          <a:p>
            <a:pPr algn="l" marL="0" indent="0" lvl="0">
              <a:lnSpc>
                <a:spcPts val="2084"/>
              </a:lnSpc>
              <a:spcBef>
                <a:spcPct val="0"/>
              </a:spcBef>
            </a:pPr>
            <a:r>
              <a:rPr lang="en-US" sz="1164" strike="noStrike" u="none">
                <a:solidFill>
                  <a:srgbClr val="FFFFFF"/>
                </a:solidFill>
                <a:latin typeface="Ramabhadra"/>
              </a:rPr>
              <a:t>                                                                        WHEN fe.promo_type = '500 Cashback' THEN (base_price - 500) * fe.`quantity_sold(after_promo)`</a:t>
            </a:r>
          </a:p>
          <a:p>
            <a:pPr algn="l" marL="0" indent="0" lvl="0">
              <a:lnSpc>
                <a:spcPts val="2084"/>
              </a:lnSpc>
              <a:spcBef>
                <a:spcPct val="0"/>
              </a:spcBef>
            </a:pPr>
            <a:r>
              <a:rPr lang="en-US" sz="1164" strike="noStrike" u="none">
                <a:solidFill>
                  <a:srgbClr val="FFFFFF"/>
                </a:solidFill>
                <a:latin typeface="Ramabhadra"/>
              </a:rPr>
              <a:t>                                                                        WHEN fe.promo_type = 'BOGOF' THEN base_price * 0.5 * fe.`quantity_sold(after_promo)` * 2</a:t>
            </a:r>
          </a:p>
          <a:p>
            <a:pPr algn="l" marL="0" indent="0" lvl="0">
              <a:lnSpc>
                <a:spcPts val="2084"/>
              </a:lnSpc>
              <a:spcBef>
                <a:spcPct val="0"/>
              </a:spcBef>
            </a:pPr>
            <a:r>
              <a:rPr lang="en-US" sz="1164" strike="noStrike" u="none">
                <a:solidFill>
                  <a:srgbClr val="FFFFFF"/>
                </a:solidFill>
                <a:latin typeface="Ramabhadra"/>
              </a:rPr>
              <a:t>                                                                        ELSE 0</a:t>
            </a:r>
          </a:p>
          <a:p>
            <a:pPr algn="l" marL="0" indent="0" lvl="0">
              <a:lnSpc>
                <a:spcPts val="2084"/>
              </a:lnSpc>
              <a:spcBef>
                <a:spcPct val="0"/>
              </a:spcBef>
            </a:pPr>
            <a:r>
              <a:rPr lang="en-US" sz="1164" strike="noStrike" u="none">
                <a:solidFill>
                  <a:srgbClr val="FFFFFF"/>
                </a:solidFill>
                <a:latin typeface="Ramabhadra"/>
              </a:rPr>
              <a:t>                                                                  END</a:t>
            </a:r>
          </a:p>
          <a:p>
            <a:pPr algn="l" marL="0" indent="0" lvl="0">
              <a:lnSpc>
                <a:spcPts val="2084"/>
              </a:lnSpc>
              <a:spcBef>
                <a:spcPct val="0"/>
              </a:spcBef>
            </a:pPr>
            <a:r>
              <a:rPr lang="en-US" sz="1164" strike="noStrike" u="none">
                <a:solidFill>
                  <a:srgbClr val="FFFFFF"/>
                </a:solidFill>
                <a:latin typeface="Ramabhadra"/>
              </a:rPr>
              <a:t>                                                                 ) / 1000000.0, 2) AS Incremental_Revenue_Million,</a:t>
            </a:r>
          </a:p>
          <a:p>
            <a:pPr algn="l" marL="0" indent="0" lvl="0">
              <a:lnSpc>
                <a:spcPts val="2084"/>
              </a:lnSpc>
              <a:spcBef>
                <a:spcPct val="0"/>
              </a:spcBef>
            </a:pPr>
            <a:r>
              <a:rPr lang="en-US" sz="1164" strike="noStrike" u="none">
                <a:solidFill>
                  <a:srgbClr val="FFFFFF"/>
                </a:solidFill>
                <a:latin typeface="Ramabhadra"/>
              </a:rPr>
              <a:t>                                                   ROUND(SUM(fe.base_price * fe.`quantity_sold(before_promo)`) / 1000000.0, 2) AS Total_Revenue_Before_Promotion</a:t>
            </a:r>
          </a:p>
          <a:p>
            <a:pPr algn="l" marL="0" indent="0" lvl="0">
              <a:lnSpc>
                <a:spcPts val="2084"/>
              </a:lnSpc>
              <a:spcBef>
                <a:spcPct val="0"/>
              </a:spcBef>
            </a:pPr>
            <a:r>
              <a:rPr lang="en-US" sz="1164" strike="noStrike" u="none">
                <a:solidFill>
                  <a:srgbClr val="FFFFFF"/>
                </a:solidFill>
                <a:latin typeface="Ramabhadra"/>
              </a:rPr>
              <a:t>                                     FROM</a:t>
            </a:r>
          </a:p>
          <a:p>
            <a:pPr algn="l" marL="0" indent="0" lvl="0">
              <a:lnSpc>
                <a:spcPts val="2084"/>
              </a:lnSpc>
              <a:spcBef>
                <a:spcPct val="0"/>
              </a:spcBef>
            </a:pPr>
            <a:r>
              <a:rPr lang="en-US" sz="1164" strike="noStrike" u="none">
                <a:solidFill>
                  <a:srgbClr val="FFFFFF"/>
                </a:solidFill>
                <a:latin typeface="Ramabhadra"/>
              </a:rPr>
              <a:t>                                                   dim_products dp</a:t>
            </a:r>
          </a:p>
          <a:p>
            <a:pPr algn="l" marL="0" indent="0" lvl="0">
              <a:lnSpc>
                <a:spcPts val="2084"/>
              </a:lnSpc>
              <a:spcBef>
                <a:spcPct val="0"/>
              </a:spcBef>
            </a:pPr>
            <a:r>
              <a:rPr lang="en-US" sz="1164" strike="noStrike" u="none">
                <a:solidFill>
                  <a:srgbClr val="FFFFFF"/>
                </a:solidFill>
                <a:latin typeface="Ramabhadra"/>
              </a:rPr>
              <a:t>                                     JOIN</a:t>
            </a:r>
          </a:p>
          <a:p>
            <a:pPr algn="l" marL="0" indent="0" lvl="0">
              <a:lnSpc>
                <a:spcPts val="2084"/>
              </a:lnSpc>
              <a:spcBef>
                <a:spcPct val="0"/>
              </a:spcBef>
            </a:pPr>
            <a:r>
              <a:rPr lang="en-US" sz="1164" strike="noStrike" u="none">
                <a:solidFill>
                  <a:srgbClr val="FFFFFF"/>
                </a:solidFill>
                <a:latin typeface="Ramabhadra"/>
              </a:rPr>
              <a:t>                                                   fact_events fe ON dp.product_code = fe.product_code</a:t>
            </a:r>
          </a:p>
          <a:p>
            <a:pPr algn="l" marL="0" indent="0" lvl="0">
              <a:lnSpc>
                <a:spcPts val="2084"/>
              </a:lnSpc>
              <a:spcBef>
                <a:spcPct val="0"/>
              </a:spcBef>
            </a:pPr>
            <a:r>
              <a:rPr lang="en-US" sz="1164" strike="noStrike" u="none">
                <a:solidFill>
                  <a:srgbClr val="FFFFFF"/>
                </a:solidFill>
                <a:latin typeface="Ramabhadra"/>
              </a:rPr>
              <a:t>                                     GROUP BY</a:t>
            </a:r>
          </a:p>
          <a:p>
            <a:pPr algn="l" marL="0" indent="0" lvl="0">
              <a:lnSpc>
                <a:spcPts val="2084"/>
              </a:lnSpc>
              <a:spcBef>
                <a:spcPct val="0"/>
              </a:spcBef>
            </a:pPr>
            <a:r>
              <a:rPr lang="en-US" sz="1164" strike="noStrike" u="none">
                <a:solidFill>
                  <a:srgbClr val="FFFFFF"/>
                </a:solidFill>
                <a:latin typeface="Ramabhadra"/>
              </a:rPr>
              <a:t>                                                   dp.product_name, dp.category),</a:t>
            </a:r>
          </a:p>
          <a:p>
            <a:pPr algn="l" marL="0" indent="0" lvl="0">
              <a:lnSpc>
                <a:spcPts val="2084"/>
              </a:lnSpc>
              <a:spcBef>
                <a:spcPct val="0"/>
              </a:spcBef>
            </a:pPr>
            <a:r>
              <a:rPr lang="en-US" sz="1164" strike="noStrike" u="none">
                <a:solidFill>
                  <a:srgbClr val="FFFFFF"/>
                </a:solidFill>
                <a:latin typeface="Ramabhadra"/>
              </a:rPr>
              <a:t>RankedProducts AS (</a:t>
            </a:r>
          </a:p>
          <a:p>
            <a:pPr algn="l" marL="0" indent="0" lvl="0">
              <a:lnSpc>
                <a:spcPts val="2084"/>
              </a:lnSpc>
              <a:spcBef>
                <a:spcPct val="0"/>
              </a:spcBef>
            </a:pPr>
            <a:r>
              <a:rPr lang="en-US" sz="1164" strike="noStrike" u="none">
                <a:solidFill>
                  <a:srgbClr val="FFFFFF"/>
                </a:solidFill>
                <a:latin typeface="Ramabhadra"/>
              </a:rPr>
              <a:t>                                     SELECT</a:t>
            </a:r>
          </a:p>
          <a:p>
            <a:pPr algn="l" marL="0" indent="0" lvl="0">
              <a:lnSpc>
                <a:spcPts val="2084"/>
              </a:lnSpc>
              <a:spcBef>
                <a:spcPct val="0"/>
              </a:spcBef>
            </a:pPr>
            <a:r>
              <a:rPr lang="en-US" sz="1164" strike="noStrike" u="none">
                <a:solidFill>
                  <a:srgbClr val="FFFFFF"/>
                </a:solidFill>
                <a:latin typeface="Ramabhadra"/>
              </a:rPr>
              <a:t>                                                   product_name,</a:t>
            </a:r>
          </a:p>
          <a:p>
            <a:pPr algn="l" marL="0" indent="0" lvl="0">
              <a:lnSpc>
                <a:spcPts val="2084"/>
              </a:lnSpc>
              <a:spcBef>
                <a:spcPct val="0"/>
              </a:spcBef>
            </a:pPr>
            <a:r>
              <a:rPr lang="en-US" sz="1164" strike="noStrike" u="none">
                <a:solidFill>
                  <a:srgbClr val="FFFFFF"/>
                </a:solidFill>
                <a:latin typeface="Ramabhadra"/>
              </a:rPr>
              <a:t>                                                   category,</a:t>
            </a:r>
          </a:p>
          <a:p>
            <a:pPr algn="l" marL="0" indent="0" lvl="0">
              <a:lnSpc>
                <a:spcPts val="2084"/>
              </a:lnSpc>
              <a:spcBef>
                <a:spcPct val="0"/>
              </a:spcBef>
            </a:pPr>
            <a:r>
              <a:rPr lang="en-US" sz="1164" strike="noStrike" u="none">
                <a:solidFill>
                  <a:srgbClr val="FFFFFF"/>
                </a:solidFill>
                <a:latin typeface="Ramabhadra"/>
              </a:rPr>
              <a:t>                                                   ROUND((Incremental_Revenue_Million - Total_Revenue_Before_Promotion) / NULLIF(Total_Revenue_Before_Promotion, 0) * 100, 2) AS IR_Percentage,</a:t>
            </a:r>
          </a:p>
          <a:p>
            <a:pPr algn="l" marL="0" indent="0" lvl="0">
              <a:lnSpc>
                <a:spcPts val="2084"/>
              </a:lnSpc>
              <a:spcBef>
                <a:spcPct val="0"/>
              </a:spcBef>
            </a:pPr>
            <a:r>
              <a:rPr lang="en-US" sz="1164" strike="noStrike" u="none">
                <a:solidFill>
                  <a:srgbClr val="FFFFFF"/>
                </a:solidFill>
                <a:latin typeface="Ramabhadra"/>
              </a:rPr>
              <a:t>                                                   RANK() OVER (ORDER BY (Incremental_Revenue_Million - Total_Revenue_Before_Promotion) / NULLIF(Total_Revenue_Before_Promotion, 0) DESC) AS Rank_Order</a:t>
            </a:r>
          </a:p>
          <a:p>
            <a:pPr algn="l" marL="0" indent="0" lvl="0">
              <a:lnSpc>
                <a:spcPts val="2084"/>
              </a:lnSpc>
              <a:spcBef>
                <a:spcPct val="0"/>
              </a:spcBef>
            </a:pPr>
            <a:r>
              <a:rPr lang="en-US" sz="1164" strike="noStrike" u="none">
                <a:solidFill>
                  <a:srgbClr val="FFFFFF"/>
                </a:solidFill>
                <a:latin typeface="Ramabhadra"/>
              </a:rPr>
              <a:t>                                     FROM</a:t>
            </a:r>
          </a:p>
          <a:p>
            <a:pPr algn="l" marL="0" indent="0" lvl="0">
              <a:lnSpc>
                <a:spcPts val="2084"/>
              </a:lnSpc>
              <a:spcBef>
                <a:spcPct val="0"/>
              </a:spcBef>
            </a:pPr>
            <a:r>
              <a:rPr lang="en-US" sz="1164" strike="noStrike" u="none">
                <a:solidFill>
                  <a:srgbClr val="FFFFFF"/>
                </a:solidFill>
                <a:latin typeface="Ramabhadra"/>
              </a:rPr>
              <a:t>                                                   GroupedProducts)</a:t>
            </a:r>
          </a:p>
          <a:p>
            <a:pPr algn="l" marL="0" indent="0" lvl="0">
              <a:lnSpc>
                <a:spcPts val="2084"/>
              </a:lnSpc>
              <a:spcBef>
                <a:spcPct val="0"/>
              </a:spcBef>
            </a:pPr>
            <a:r>
              <a:rPr lang="en-US" sz="1164" strike="noStrike" u="none">
                <a:solidFill>
                  <a:srgbClr val="FFFFFF"/>
                </a:solidFill>
                <a:latin typeface="Ramabhadra"/>
              </a:rPr>
              <a:t>SELECT</a:t>
            </a:r>
          </a:p>
          <a:p>
            <a:pPr algn="l" marL="0" indent="0" lvl="0">
              <a:lnSpc>
                <a:spcPts val="2084"/>
              </a:lnSpc>
              <a:spcBef>
                <a:spcPct val="0"/>
              </a:spcBef>
            </a:pPr>
            <a:r>
              <a:rPr lang="en-US" sz="1164" strike="noStrike" u="none">
                <a:solidFill>
                  <a:srgbClr val="FFFFFF"/>
                </a:solidFill>
                <a:latin typeface="Ramabhadra"/>
              </a:rPr>
              <a:t>              product_name,</a:t>
            </a:r>
          </a:p>
          <a:p>
            <a:pPr algn="l" marL="0" indent="0" lvl="0">
              <a:lnSpc>
                <a:spcPts val="2084"/>
              </a:lnSpc>
              <a:spcBef>
                <a:spcPct val="0"/>
              </a:spcBef>
            </a:pPr>
            <a:r>
              <a:rPr lang="en-US" sz="1164" strike="noStrike" u="none">
                <a:solidFill>
                  <a:srgbClr val="FFFFFF"/>
                </a:solidFill>
                <a:latin typeface="Ramabhadra"/>
              </a:rPr>
              <a:t>              category,</a:t>
            </a:r>
          </a:p>
          <a:p>
            <a:pPr algn="l" marL="0" indent="0" lvl="0">
              <a:lnSpc>
                <a:spcPts val="2084"/>
              </a:lnSpc>
              <a:spcBef>
                <a:spcPct val="0"/>
              </a:spcBef>
            </a:pPr>
            <a:r>
              <a:rPr lang="en-US" sz="1164" strike="noStrike" u="none">
                <a:solidFill>
                  <a:srgbClr val="FFFFFF"/>
                </a:solidFill>
                <a:latin typeface="Ramabhadra"/>
              </a:rPr>
              <a:t>              IR_Percentage,</a:t>
            </a:r>
          </a:p>
          <a:p>
            <a:pPr algn="l" marL="0" indent="0" lvl="0">
              <a:lnSpc>
                <a:spcPts val="2084"/>
              </a:lnSpc>
              <a:spcBef>
                <a:spcPct val="0"/>
              </a:spcBef>
            </a:pPr>
            <a:r>
              <a:rPr lang="en-US" sz="1164" strike="noStrike" u="none">
                <a:solidFill>
                  <a:srgbClr val="FFFFFF"/>
                </a:solidFill>
                <a:latin typeface="Ramabhadra"/>
              </a:rPr>
              <a:t>              Rank_Order</a:t>
            </a:r>
          </a:p>
          <a:p>
            <a:pPr algn="l" marL="0" indent="0" lvl="0">
              <a:lnSpc>
                <a:spcPts val="2084"/>
              </a:lnSpc>
              <a:spcBef>
                <a:spcPct val="0"/>
              </a:spcBef>
            </a:pPr>
            <a:r>
              <a:rPr lang="en-US" sz="1164" strike="noStrike" u="none">
                <a:solidFill>
                  <a:srgbClr val="FFFFFF"/>
                </a:solidFill>
                <a:latin typeface="Ramabhadra"/>
              </a:rPr>
              <a:t>FROM</a:t>
            </a:r>
          </a:p>
          <a:p>
            <a:pPr algn="l" marL="0" indent="0" lvl="0">
              <a:lnSpc>
                <a:spcPts val="2084"/>
              </a:lnSpc>
              <a:spcBef>
                <a:spcPct val="0"/>
              </a:spcBef>
            </a:pPr>
            <a:r>
              <a:rPr lang="en-US" sz="1164" strike="noStrike" u="none">
                <a:solidFill>
                  <a:srgbClr val="FFFFFF"/>
                </a:solidFill>
                <a:latin typeface="Ramabhadra"/>
              </a:rPr>
              <a:t>              RankedProducts</a:t>
            </a:r>
          </a:p>
          <a:p>
            <a:pPr algn="l" marL="0" indent="0" lvl="0">
              <a:lnSpc>
                <a:spcPts val="2084"/>
              </a:lnSpc>
              <a:spcBef>
                <a:spcPct val="0"/>
              </a:spcBef>
            </a:pPr>
            <a:r>
              <a:rPr lang="en-US" sz="1164" strike="noStrike" u="none">
                <a:solidFill>
                  <a:srgbClr val="FFFFFF"/>
                </a:solidFill>
                <a:latin typeface="Ramabhadra"/>
              </a:rPr>
              <a:t>LIMIT 5;</a:t>
            </a:r>
          </a:p>
        </p:txBody>
      </p:sp>
      <p:sp>
        <p:nvSpPr>
          <p:cNvPr name="TextBox 14" id="14"/>
          <p:cNvSpPr txBox="true"/>
          <p:nvPr/>
        </p:nvSpPr>
        <p:spPr>
          <a:xfrm rot="0">
            <a:off x="7179027" y="344775"/>
            <a:ext cx="1811545" cy="245745"/>
          </a:xfrm>
          <a:prstGeom prst="rect">
            <a:avLst/>
          </a:prstGeom>
        </p:spPr>
        <p:txBody>
          <a:bodyPr anchor="t" rtlCol="false" tIns="0" lIns="0" bIns="0" rIns="0">
            <a:spAutoFit/>
          </a:bodyPr>
          <a:lstStyle/>
          <a:p>
            <a:pPr>
              <a:lnSpc>
                <a:spcPts val="1800"/>
              </a:lnSpc>
            </a:pPr>
            <a:r>
              <a:rPr lang="en-US" sz="1800" spc="359">
                <a:solidFill>
                  <a:srgbClr val="72D402"/>
                </a:solidFill>
                <a:latin typeface="Ramabhadra"/>
              </a:rPr>
              <a:t>SQL QUERY</a:t>
            </a:r>
          </a:p>
        </p:txBody>
      </p:sp>
      <p:grpSp>
        <p:nvGrpSpPr>
          <p:cNvPr name="Group 15" id="15"/>
          <p:cNvGrpSpPr/>
          <p:nvPr/>
        </p:nvGrpSpPr>
        <p:grpSpPr>
          <a:xfrm rot="-10800000">
            <a:off x="17813610" y="9830613"/>
            <a:ext cx="474390" cy="456387"/>
            <a:chOff x="0" y="0"/>
            <a:chExt cx="632520" cy="608516"/>
          </a:xfrm>
        </p:grpSpPr>
        <p:grpSp>
          <p:nvGrpSpPr>
            <p:cNvPr name="Group 16" id="16"/>
            <p:cNvGrpSpPr/>
            <p:nvPr/>
          </p:nvGrpSpPr>
          <p:grpSpPr>
            <a:xfrm rot="-10800000">
              <a:off x="0" y="229654"/>
              <a:ext cx="504717" cy="153454"/>
              <a:chOff x="0" y="0"/>
              <a:chExt cx="35507" cy="10796"/>
            </a:xfrm>
          </p:grpSpPr>
          <p:sp>
            <p:nvSpPr>
              <p:cNvPr name="Freeform 17" id="1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18" id="1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0800000">
              <a:off x="0" y="0"/>
              <a:ext cx="632520" cy="153454"/>
              <a:chOff x="0" y="0"/>
              <a:chExt cx="44498" cy="10796"/>
            </a:xfrm>
          </p:grpSpPr>
          <p:sp>
            <p:nvSpPr>
              <p:cNvPr name="Freeform 20" id="2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21" id="2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0800000">
              <a:off x="0" y="455062"/>
              <a:ext cx="316260" cy="153454"/>
              <a:chOff x="0" y="0"/>
              <a:chExt cx="22249" cy="10796"/>
            </a:xfrm>
          </p:grpSpPr>
          <p:sp>
            <p:nvSpPr>
              <p:cNvPr name="Freeform 23" id="2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24" id="2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true" flipV="false" rot="0">
            <a:off x="4877959" y="-2145297"/>
            <a:ext cx="5037725" cy="12713502"/>
          </a:xfrm>
          <a:custGeom>
            <a:avLst/>
            <a:gdLst/>
            <a:ahLst/>
            <a:cxnLst/>
            <a:rect r="r" b="b" t="t" l="l"/>
            <a:pathLst>
              <a:path h="12713502" w="5037725">
                <a:moveTo>
                  <a:pt x="5037725" y="0"/>
                </a:moveTo>
                <a:lnTo>
                  <a:pt x="0" y="0"/>
                </a:lnTo>
                <a:lnTo>
                  <a:pt x="0" y="12713502"/>
                </a:lnTo>
                <a:lnTo>
                  <a:pt x="5037725" y="12713502"/>
                </a:lnTo>
                <a:lnTo>
                  <a:pt x="503772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59906" y="-319183"/>
            <a:ext cx="7791795" cy="11958669"/>
            <a:chOff x="0" y="0"/>
            <a:chExt cx="2052160" cy="3149608"/>
          </a:xfrm>
        </p:grpSpPr>
        <p:sp>
          <p:nvSpPr>
            <p:cNvPr name="Freeform 4" id="4"/>
            <p:cNvSpPr/>
            <p:nvPr/>
          </p:nvSpPr>
          <p:spPr>
            <a:xfrm flipH="false" flipV="false" rot="0">
              <a:off x="0" y="0"/>
              <a:ext cx="2052160" cy="3149608"/>
            </a:xfrm>
            <a:custGeom>
              <a:avLst/>
              <a:gdLst/>
              <a:ahLst/>
              <a:cxnLst/>
              <a:rect r="r" b="b" t="t" l="l"/>
              <a:pathLst>
                <a:path h="3149608" w="2052160">
                  <a:moveTo>
                    <a:pt x="0" y="0"/>
                  </a:moveTo>
                  <a:lnTo>
                    <a:pt x="2052160" y="0"/>
                  </a:lnTo>
                  <a:lnTo>
                    <a:pt x="2052160" y="3149608"/>
                  </a:lnTo>
                  <a:lnTo>
                    <a:pt x="0" y="3149608"/>
                  </a:lnTo>
                  <a:close/>
                </a:path>
              </a:pathLst>
            </a:custGeom>
            <a:solidFill>
              <a:srgbClr val="72D402"/>
            </a:solidFill>
          </p:spPr>
        </p:sp>
        <p:sp>
          <p:nvSpPr>
            <p:cNvPr name="TextBox 5" id="5"/>
            <p:cNvSpPr txBox="true"/>
            <p:nvPr/>
          </p:nvSpPr>
          <p:spPr>
            <a:xfrm>
              <a:off x="0" y="-57150"/>
              <a:ext cx="2052160" cy="32067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44874" y="3617760"/>
            <a:ext cx="593694" cy="5936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2F3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734190" y="4343443"/>
            <a:ext cx="408757" cy="4087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3350" y="0"/>
            <a:ext cx="6276341" cy="10287000"/>
            <a:chOff x="0" y="0"/>
            <a:chExt cx="23800956" cy="39010062"/>
          </a:xfrm>
        </p:grpSpPr>
        <p:sp>
          <p:nvSpPr>
            <p:cNvPr name="Freeform 13" id="13"/>
            <p:cNvSpPr/>
            <p:nvPr/>
          </p:nvSpPr>
          <p:spPr>
            <a:xfrm flipH="false" flipV="false" rot="0">
              <a:off x="0" y="0"/>
              <a:ext cx="25017730" cy="39010019"/>
            </a:xfrm>
            <a:custGeom>
              <a:avLst/>
              <a:gdLst/>
              <a:ahLst/>
              <a:cxnLst/>
              <a:rect r="r" b="b" t="t" l="l"/>
              <a:pathLst>
                <a:path h="39010019" w="25017730">
                  <a:moveTo>
                    <a:pt x="0" y="0"/>
                  </a:moveTo>
                  <a:lnTo>
                    <a:pt x="0" y="39010019"/>
                  </a:lnTo>
                  <a:lnTo>
                    <a:pt x="20849971" y="39010019"/>
                  </a:lnTo>
                  <a:cubicBezTo>
                    <a:pt x="21187536" y="39010019"/>
                    <a:pt x="21948394" y="37032335"/>
                    <a:pt x="22080347" y="36734449"/>
                  </a:cubicBezTo>
                  <a:cubicBezTo>
                    <a:pt x="22664165" y="35415708"/>
                    <a:pt x="23111206" y="34024320"/>
                    <a:pt x="23408512" y="32588144"/>
                  </a:cubicBezTo>
                  <a:cubicBezTo>
                    <a:pt x="25017730" y="24812932"/>
                    <a:pt x="21271103" y="17463370"/>
                    <a:pt x="19527265" y="10166210"/>
                  </a:cubicBezTo>
                  <a:cubicBezTo>
                    <a:pt x="18745454" y="6894619"/>
                    <a:pt x="18568924" y="3382852"/>
                    <a:pt x="18514822" y="1"/>
                  </a:cubicBezTo>
                  <a:close/>
                </a:path>
              </a:pathLst>
            </a:custGeom>
            <a:blipFill>
              <a:blip r:embed="rId4"/>
              <a:stretch>
                <a:fillRect l="-80598" t="0" r="-80598" b="0"/>
              </a:stretch>
            </a:blipFill>
          </p:spPr>
        </p:sp>
      </p:grpSp>
      <p:grpSp>
        <p:nvGrpSpPr>
          <p:cNvPr name="Group 14" id="14"/>
          <p:cNvGrpSpPr/>
          <p:nvPr/>
        </p:nvGrpSpPr>
        <p:grpSpPr>
          <a:xfrm rot="0">
            <a:off x="8123897" y="8656109"/>
            <a:ext cx="602191" cy="60219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400122" y="7960098"/>
            <a:ext cx="442782" cy="44278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494664" y="4947326"/>
            <a:ext cx="964686" cy="964686"/>
            <a:chOff x="0" y="0"/>
            <a:chExt cx="1286248" cy="1286248"/>
          </a:xfrm>
        </p:grpSpPr>
        <p:grpSp>
          <p:nvGrpSpPr>
            <p:cNvPr name="Group 21" id="21"/>
            <p:cNvGrpSpPr/>
            <p:nvPr/>
          </p:nvGrpSpPr>
          <p:grpSpPr>
            <a:xfrm rot="0">
              <a:off x="0" y="0"/>
              <a:ext cx="1286248" cy="128624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85725" cap="sq">
                <a:solidFill>
                  <a:srgbClr val="2F2F30"/>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286385" y="290496"/>
              <a:ext cx="713479" cy="713479"/>
            </a:xfrm>
            <a:custGeom>
              <a:avLst/>
              <a:gdLst/>
              <a:ahLst/>
              <a:cxnLst/>
              <a:rect r="r" b="b" t="t" l="l"/>
              <a:pathLst>
                <a:path h="713479" w="713479">
                  <a:moveTo>
                    <a:pt x="0" y="0"/>
                  </a:moveTo>
                  <a:lnTo>
                    <a:pt x="713478" y="0"/>
                  </a:lnTo>
                  <a:lnTo>
                    <a:pt x="713478" y="713479"/>
                  </a:lnTo>
                  <a:lnTo>
                    <a:pt x="0" y="7134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25" id="25"/>
          <p:cNvGrpSpPr/>
          <p:nvPr/>
        </p:nvGrpSpPr>
        <p:grpSpPr>
          <a:xfrm rot="0">
            <a:off x="16494664" y="6675103"/>
            <a:ext cx="964686" cy="964686"/>
            <a:chOff x="0" y="0"/>
            <a:chExt cx="1286248" cy="1286248"/>
          </a:xfrm>
        </p:grpSpPr>
        <p:grpSp>
          <p:nvGrpSpPr>
            <p:cNvPr name="Group 26" id="26"/>
            <p:cNvGrpSpPr/>
            <p:nvPr/>
          </p:nvGrpSpPr>
          <p:grpSpPr>
            <a:xfrm rot="0">
              <a:off x="0" y="0"/>
              <a:ext cx="1286248" cy="128624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85725" cap="sq">
                <a:solidFill>
                  <a:srgbClr val="2F2F30"/>
                </a:solidFill>
                <a:prstDash val="solid"/>
                <a:miter/>
              </a:ln>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286385" y="286385"/>
              <a:ext cx="713479" cy="713479"/>
            </a:xfrm>
            <a:custGeom>
              <a:avLst/>
              <a:gdLst/>
              <a:ahLst/>
              <a:cxnLst/>
              <a:rect r="r" b="b" t="t" l="l"/>
              <a:pathLst>
                <a:path h="713479" w="713479">
                  <a:moveTo>
                    <a:pt x="0" y="0"/>
                  </a:moveTo>
                  <a:lnTo>
                    <a:pt x="713478" y="0"/>
                  </a:lnTo>
                  <a:lnTo>
                    <a:pt x="713478" y="713478"/>
                  </a:lnTo>
                  <a:lnTo>
                    <a:pt x="0" y="7134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30" id="30"/>
          <p:cNvGrpSpPr/>
          <p:nvPr/>
        </p:nvGrpSpPr>
        <p:grpSpPr>
          <a:xfrm rot="0">
            <a:off x="16494664" y="8402880"/>
            <a:ext cx="964686" cy="964686"/>
            <a:chOff x="0" y="0"/>
            <a:chExt cx="1286248" cy="1286248"/>
          </a:xfrm>
        </p:grpSpPr>
        <p:grpSp>
          <p:nvGrpSpPr>
            <p:cNvPr name="Group 31" id="31"/>
            <p:cNvGrpSpPr/>
            <p:nvPr/>
          </p:nvGrpSpPr>
          <p:grpSpPr>
            <a:xfrm rot="0">
              <a:off x="0" y="0"/>
              <a:ext cx="1286248" cy="128624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85725" cap="sq">
                <a:solidFill>
                  <a:srgbClr val="2F2F30"/>
                </a:solidFill>
                <a:prstDash val="solid"/>
                <a:miter/>
              </a:ln>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34" id="34"/>
            <p:cNvSpPr/>
            <p:nvPr/>
          </p:nvSpPr>
          <p:spPr>
            <a:xfrm flipH="false" flipV="false" rot="0">
              <a:off x="286385" y="286385"/>
              <a:ext cx="713479" cy="713479"/>
            </a:xfrm>
            <a:custGeom>
              <a:avLst/>
              <a:gdLst/>
              <a:ahLst/>
              <a:cxnLst/>
              <a:rect r="r" b="b" t="t" l="l"/>
              <a:pathLst>
                <a:path h="713479" w="713479">
                  <a:moveTo>
                    <a:pt x="0" y="0"/>
                  </a:moveTo>
                  <a:lnTo>
                    <a:pt x="713478" y="0"/>
                  </a:lnTo>
                  <a:lnTo>
                    <a:pt x="713478" y="713478"/>
                  </a:lnTo>
                  <a:lnTo>
                    <a:pt x="0" y="7134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35" id="35"/>
          <p:cNvSpPr txBox="true"/>
          <p:nvPr/>
        </p:nvSpPr>
        <p:spPr>
          <a:xfrm rot="0">
            <a:off x="15697345" y="148575"/>
            <a:ext cx="1948504" cy="245745"/>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ATLIQ MART</a:t>
            </a:r>
          </a:p>
        </p:txBody>
      </p:sp>
      <p:grpSp>
        <p:nvGrpSpPr>
          <p:cNvPr name="Group 36" id="36"/>
          <p:cNvGrpSpPr/>
          <p:nvPr/>
        </p:nvGrpSpPr>
        <p:grpSpPr>
          <a:xfrm rot="0">
            <a:off x="17626799" y="0"/>
            <a:ext cx="473814" cy="571470"/>
            <a:chOff x="0" y="0"/>
            <a:chExt cx="710385" cy="856800"/>
          </a:xfrm>
        </p:grpSpPr>
        <p:sp>
          <p:nvSpPr>
            <p:cNvPr name="Freeform 37" id="37"/>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38" id="38"/>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15</a:t>
              </a:r>
            </a:p>
          </p:txBody>
        </p:sp>
      </p:grpSp>
      <p:grpSp>
        <p:nvGrpSpPr>
          <p:cNvPr name="Group 39" id="39"/>
          <p:cNvGrpSpPr/>
          <p:nvPr/>
        </p:nvGrpSpPr>
        <p:grpSpPr>
          <a:xfrm rot="-10800000">
            <a:off x="17813610" y="9830613"/>
            <a:ext cx="474390" cy="456387"/>
            <a:chOff x="0" y="0"/>
            <a:chExt cx="632520" cy="608516"/>
          </a:xfrm>
        </p:grpSpPr>
        <p:grpSp>
          <p:nvGrpSpPr>
            <p:cNvPr name="Group 40" id="40"/>
            <p:cNvGrpSpPr/>
            <p:nvPr/>
          </p:nvGrpSpPr>
          <p:grpSpPr>
            <a:xfrm rot="-10800000">
              <a:off x="0" y="229654"/>
              <a:ext cx="504717" cy="153454"/>
              <a:chOff x="0" y="0"/>
              <a:chExt cx="35507" cy="10796"/>
            </a:xfrm>
          </p:grpSpPr>
          <p:sp>
            <p:nvSpPr>
              <p:cNvPr name="Freeform 41" id="41"/>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42" id="42"/>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10800000">
              <a:off x="0" y="0"/>
              <a:ext cx="632520" cy="153454"/>
              <a:chOff x="0" y="0"/>
              <a:chExt cx="44498" cy="10796"/>
            </a:xfrm>
          </p:grpSpPr>
          <p:sp>
            <p:nvSpPr>
              <p:cNvPr name="Freeform 44" id="44"/>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45" id="45"/>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10800000">
              <a:off x="0" y="455062"/>
              <a:ext cx="316260" cy="153454"/>
              <a:chOff x="0" y="0"/>
              <a:chExt cx="22249" cy="10796"/>
            </a:xfrm>
          </p:grpSpPr>
          <p:sp>
            <p:nvSpPr>
              <p:cNvPr name="Freeform 47" id="47"/>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48" id="48"/>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49" id="49"/>
          <p:cNvGrpSpPr/>
          <p:nvPr/>
        </p:nvGrpSpPr>
        <p:grpSpPr>
          <a:xfrm rot="0">
            <a:off x="0" y="0"/>
            <a:ext cx="474390" cy="456387"/>
            <a:chOff x="0" y="0"/>
            <a:chExt cx="632520" cy="608516"/>
          </a:xfrm>
        </p:grpSpPr>
        <p:grpSp>
          <p:nvGrpSpPr>
            <p:cNvPr name="Group 50" id="50"/>
            <p:cNvGrpSpPr/>
            <p:nvPr/>
          </p:nvGrpSpPr>
          <p:grpSpPr>
            <a:xfrm rot="-10800000">
              <a:off x="0" y="229654"/>
              <a:ext cx="504717" cy="153454"/>
              <a:chOff x="0" y="0"/>
              <a:chExt cx="35507" cy="10796"/>
            </a:xfrm>
          </p:grpSpPr>
          <p:sp>
            <p:nvSpPr>
              <p:cNvPr name="Freeform 51" id="51"/>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52" id="52"/>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10800000">
              <a:off x="0" y="0"/>
              <a:ext cx="632520" cy="153454"/>
              <a:chOff x="0" y="0"/>
              <a:chExt cx="44498" cy="10796"/>
            </a:xfrm>
          </p:grpSpPr>
          <p:sp>
            <p:nvSpPr>
              <p:cNvPr name="Freeform 54" id="54"/>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55" id="55"/>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10800000">
              <a:off x="0" y="455062"/>
              <a:ext cx="316260" cy="153454"/>
              <a:chOff x="0" y="0"/>
              <a:chExt cx="22249" cy="10796"/>
            </a:xfrm>
          </p:grpSpPr>
          <p:sp>
            <p:nvSpPr>
              <p:cNvPr name="Freeform 57" id="57"/>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58" id="58"/>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59" id="59"/>
          <p:cNvGrpSpPr/>
          <p:nvPr/>
        </p:nvGrpSpPr>
        <p:grpSpPr>
          <a:xfrm rot="0">
            <a:off x="0" y="9812641"/>
            <a:ext cx="474390" cy="460463"/>
            <a:chOff x="0" y="0"/>
            <a:chExt cx="632520" cy="613951"/>
          </a:xfrm>
        </p:grpSpPr>
        <p:grpSp>
          <p:nvGrpSpPr>
            <p:cNvPr name="Group 60" id="60"/>
            <p:cNvGrpSpPr/>
            <p:nvPr/>
          </p:nvGrpSpPr>
          <p:grpSpPr>
            <a:xfrm rot="-10800000">
              <a:off x="0" y="232966"/>
              <a:ext cx="504717" cy="153454"/>
              <a:chOff x="0" y="0"/>
              <a:chExt cx="35507" cy="10796"/>
            </a:xfrm>
          </p:grpSpPr>
          <p:sp>
            <p:nvSpPr>
              <p:cNvPr name="Freeform 61" id="61"/>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62" id="62"/>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10800000">
              <a:off x="0" y="460497"/>
              <a:ext cx="632520" cy="153454"/>
              <a:chOff x="0" y="0"/>
              <a:chExt cx="44498" cy="10796"/>
            </a:xfrm>
          </p:grpSpPr>
          <p:sp>
            <p:nvSpPr>
              <p:cNvPr name="Freeform 64" id="64"/>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65" id="65"/>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66" id="66"/>
            <p:cNvGrpSpPr/>
            <p:nvPr/>
          </p:nvGrpSpPr>
          <p:grpSpPr>
            <a:xfrm rot="-10800000">
              <a:off x="0" y="0"/>
              <a:ext cx="316260" cy="153454"/>
              <a:chOff x="0" y="0"/>
              <a:chExt cx="22249" cy="10796"/>
            </a:xfrm>
          </p:grpSpPr>
          <p:sp>
            <p:nvSpPr>
              <p:cNvPr name="Freeform 67" id="67"/>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68" id="68"/>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TextBox 69" id="69"/>
          <p:cNvSpPr txBox="true"/>
          <p:nvPr/>
        </p:nvSpPr>
        <p:spPr>
          <a:xfrm rot="0">
            <a:off x="7776093" y="104775"/>
            <a:ext cx="7400172" cy="1690685"/>
          </a:xfrm>
          <a:prstGeom prst="rect">
            <a:avLst/>
          </a:prstGeom>
        </p:spPr>
        <p:txBody>
          <a:bodyPr anchor="t" rtlCol="false" tIns="0" lIns="0" bIns="0" rIns="0">
            <a:spAutoFit/>
          </a:bodyPr>
          <a:lstStyle/>
          <a:p>
            <a:pPr marL="0" indent="0" lvl="0">
              <a:lnSpc>
                <a:spcPts val="6591"/>
              </a:lnSpc>
              <a:spcBef>
                <a:spcPct val="0"/>
              </a:spcBef>
            </a:pPr>
            <a:r>
              <a:rPr lang="en-US" sz="6399" spc="204">
                <a:solidFill>
                  <a:srgbClr val="325288"/>
                </a:solidFill>
                <a:latin typeface="Montserrat Ultra-Bold"/>
              </a:rPr>
              <a:t>RECOMMENDED</a:t>
            </a:r>
            <a:r>
              <a:rPr lang="en-US" sz="6399" spc="204">
                <a:solidFill>
                  <a:srgbClr val="040606"/>
                </a:solidFill>
                <a:latin typeface="Montserrat Ultra-Bold"/>
              </a:rPr>
              <a:t> INSIGHTS</a:t>
            </a:r>
          </a:p>
        </p:txBody>
      </p:sp>
      <p:sp>
        <p:nvSpPr>
          <p:cNvPr name="TextBox 70" id="70"/>
          <p:cNvSpPr txBox="true"/>
          <p:nvPr/>
        </p:nvSpPr>
        <p:spPr>
          <a:xfrm rot="0">
            <a:off x="9257213" y="2943588"/>
            <a:ext cx="7237451" cy="674172"/>
          </a:xfrm>
          <a:prstGeom prst="rect">
            <a:avLst/>
          </a:prstGeom>
        </p:spPr>
        <p:txBody>
          <a:bodyPr anchor="t" rtlCol="false" tIns="0" lIns="0" bIns="0" rIns="0">
            <a:spAutoFit/>
          </a:bodyPr>
          <a:lstStyle/>
          <a:p>
            <a:pPr algn="ctr">
              <a:lnSpc>
                <a:spcPts val="2700"/>
              </a:lnSpc>
            </a:pPr>
            <a:r>
              <a:rPr lang="en-US" sz="1800" spc="262">
                <a:solidFill>
                  <a:srgbClr val="000000"/>
                </a:solidFill>
                <a:latin typeface="Ramabhadra"/>
              </a:rPr>
              <a:t>A Power BI Dashboard view Recommended Insights for sales Promotional Success. It includes :</a:t>
            </a:r>
          </a:p>
        </p:txBody>
      </p:sp>
      <p:sp>
        <p:nvSpPr>
          <p:cNvPr name="TextBox 71" id="71"/>
          <p:cNvSpPr txBox="true"/>
          <p:nvPr/>
        </p:nvSpPr>
        <p:spPr>
          <a:xfrm rot="0">
            <a:off x="10814274" y="5203007"/>
            <a:ext cx="5133579" cy="405699"/>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325288"/>
                </a:solidFill>
                <a:latin typeface="Ramabhadra"/>
              </a:rPr>
              <a:t>STORE PERFORMANCE ANALYSIS</a:t>
            </a:r>
          </a:p>
        </p:txBody>
      </p:sp>
      <p:sp>
        <p:nvSpPr>
          <p:cNvPr name="TextBox 72" id="72"/>
          <p:cNvSpPr txBox="true"/>
          <p:nvPr/>
        </p:nvSpPr>
        <p:spPr>
          <a:xfrm rot="0">
            <a:off x="11169974" y="6930784"/>
            <a:ext cx="4777879" cy="405699"/>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325288"/>
                </a:solidFill>
                <a:latin typeface="Ramabhadra"/>
              </a:rPr>
              <a:t>PROMOTIONAL TYPE ANALYSIS</a:t>
            </a:r>
          </a:p>
        </p:txBody>
      </p:sp>
      <p:sp>
        <p:nvSpPr>
          <p:cNvPr name="TextBox 73" id="73"/>
          <p:cNvSpPr txBox="true"/>
          <p:nvPr/>
        </p:nvSpPr>
        <p:spPr>
          <a:xfrm rot="0">
            <a:off x="10276840" y="8658561"/>
            <a:ext cx="5671013" cy="405699"/>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325288"/>
                </a:solidFill>
                <a:latin typeface="Ramabhadra"/>
              </a:rPr>
              <a:t>PRODUCT AND CATEGORY ANALYSIS</a:t>
            </a:r>
          </a:p>
        </p:txBody>
      </p:sp>
      <p:grpSp>
        <p:nvGrpSpPr>
          <p:cNvPr name="Group 74" id="74"/>
          <p:cNvGrpSpPr/>
          <p:nvPr/>
        </p:nvGrpSpPr>
        <p:grpSpPr>
          <a:xfrm rot="0">
            <a:off x="7776093" y="1795460"/>
            <a:ext cx="7331390" cy="228353"/>
            <a:chOff x="0" y="0"/>
            <a:chExt cx="9775186" cy="304471"/>
          </a:xfrm>
        </p:grpSpPr>
        <p:grpSp>
          <p:nvGrpSpPr>
            <p:cNvPr name="Group 75" id="75"/>
            <p:cNvGrpSpPr/>
            <p:nvPr/>
          </p:nvGrpSpPr>
          <p:grpSpPr>
            <a:xfrm rot="0">
              <a:off x="0" y="232505"/>
              <a:ext cx="9775186" cy="71966"/>
              <a:chOff x="0" y="0"/>
              <a:chExt cx="687694" cy="5063"/>
            </a:xfrm>
          </p:grpSpPr>
          <p:sp>
            <p:nvSpPr>
              <p:cNvPr name="Freeform 76" id="76"/>
              <p:cNvSpPr/>
              <p:nvPr/>
            </p:nvSpPr>
            <p:spPr>
              <a:xfrm flipH="false" flipV="false" rot="0">
                <a:off x="0" y="0"/>
                <a:ext cx="687694" cy="5063"/>
              </a:xfrm>
              <a:custGeom>
                <a:avLst/>
                <a:gdLst/>
                <a:ahLst/>
                <a:cxnLst/>
                <a:rect r="r" b="b" t="t" l="l"/>
                <a:pathLst>
                  <a:path h="5063" w="687694">
                    <a:moveTo>
                      <a:pt x="0" y="0"/>
                    </a:moveTo>
                    <a:lnTo>
                      <a:pt x="687694" y="0"/>
                    </a:lnTo>
                    <a:lnTo>
                      <a:pt x="687694" y="5063"/>
                    </a:lnTo>
                    <a:lnTo>
                      <a:pt x="0" y="5063"/>
                    </a:lnTo>
                    <a:close/>
                  </a:path>
                </a:pathLst>
              </a:custGeom>
              <a:solidFill>
                <a:srgbClr val="72D402"/>
              </a:solidFill>
            </p:spPr>
          </p:sp>
          <p:sp>
            <p:nvSpPr>
              <p:cNvPr name="TextBox 77" id="77"/>
              <p:cNvSpPr txBox="true"/>
              <p:nvPr/>
            </p:nvSpPr>
            <p:spPr>
              <a:xfrm>
                <a:off x="0" y="-38100"/>
                <a:ext cx="687694" cy="43163"/>
              </a:xfrm>
              <a:prstGeom prst="rect">
                <a:avLst/>
              </a:prstGeom>
            </p:spPr>
            <p:txBody>
              <a:bodyPr anchor="ctr" rtlCol="false" tIns="50800" lIns="50800" bIns="50800" rIns="50800"/>
              <a:lstStyle/>
              <a:p>
                <a:pPr algn="ctr">
                  <a:lnSpc>
                    <a:spcPts val="2659"/>
                  </a:lnSpc>
                </a:pPr>
              </a:p>
            </p:txBody>
          </p:sp>
        </p:grpSp>
        <p:grpSp>
          <p:nvGrpSpPr>
            <p:cNvPr name="Group 78" id="78"/>
            <p:cNvGrpSpPr/>
            <p:nvPr/>
          </p:nvGrpSpPr>
          <p:grpSpPr>
            <a:xfrm rot="0">
              <a:off x="0" y="0"/>
              <a:ext cx="9775186" cy="71966"/>
              <a:chOff x="0" y="0"/>
              <a:chExt cx="687694" cy="5063"/>
            </a:xfrm>
          </p:grpSpPr>
          <p:sp>
            <p:nvSpPr>
              <p:cNvPr name="Freeform 79" id="79"/>
              <p:cNvSpPr/>
              <p:nvPr/>
            </p:nvSpPr>
            <p:spPr>
              <a:xfrm flipH="false" flipV="false" rot="0">
                <a:off x="0" y="0"/>
                <a:ext cx="687694" cy="5063"/>
              </a:xfrm>
              <a:custGeom>
                <a:avLst/>
                <a:gdLst/>
                <a:ahLst/>
                <a:cxnLst/>
                <a:rect r="r" b="b" t="t" l="l"/>
                <a:pathLst>
                  <a:path h="5063" w="687694">
                    <a:moveTo>
                      <a:pt x="0" y="0"/>
                    </a:moveTo>
                    <a:lnTo>
                      <a:pt x="687694" y="0"/>
                    </a:lnTo>
                    <a:lnTo>
                      <a:pt x="687694" y="5063"/>
                    </a:lnTo>
                    <a:lnTo>
                      <a:pt x="0" y="5063"/>
                    </a:lnTo>
                    <a:close/>
                  </a:path>
                </a:pathLst>
              </a:custGeom>
              <a:solidFill>
                <a:srgbClr val="72D402"/>
              </a:solidFill>
            </p:spPr>
          </p:sp>
          <p:sp>
            <p:nvSpPr>
              <p:cNvPr name="TextBox 80" id="80"/>
              <p:cNvSpPr txBox="true"/>
              <p:nvPr/>
            </p:nvSpPr>
            <p:spPr>
              <a:xfrm>
                <a:off x="0" y="-38100"/>
                <a:ext cx="687694" cy="43163"/>
              </a:xfrm>
              <a:prstGeom prst="rect">
                <a:avLst/>
              </a:prstGeom>
            </p:spPr>
            <p:txBody>
              <a:bodyPr anchor="ctr" rtlCol="false" tIns="50800" lIns="50800" bIns="50800" rIns="50800"/>
              <a:lstStyle/>
              <a:p>
                <a:pPr algn="ctr">
                  <a:lnSpc>
                    <a:spcPts val="2659"/>
                  </a:lnSpc>
                </a:pPr>
              </a:p>
            </p:txBody>
          </p:sp>
        </p:grpSp>
        <p:grpSp>
          <p:nvGrpSpPr>
            <p:cNvPr name="Group 81" id="81"/>
            <p:cNvGrpSpPr/>
            <p:nvPr/>
          </p:nvGrpSpPr>
          <p:grpSpPr>
            <a:xfrm rot="0">
              <a:off x="0" y="104750"/>
              <a:ext cx="9775186" cy="94971"/>
              <a:chOff x="0" y="0"/>
              <a:chExt cx="687694" cy="6681"/>
            </a:xfrm>
          </p:grpSpPr>
          <p:sp>
            <p:nvSpPr>
              <p:cNvPr name="Freeform 82" id="82"/>
              <p:cNvSpPr/>
              <p:nvPr/>
            </p:nvSpPr>
            <p:spPr>
              <a:xfrm flipH="false" flipV="false" rot="0">
                <a:off x="0" y="0"/>
                <a:ext cx="687694" cy="6681"/>
              </a:xfrm>
              <a:custGeom>
                <a:avLst/>
                <a:gdLst/>
                <a:ahLst/>
                <a:cxnLst/>
                <a:rect r="r" b="b" t="t" l="l"/>
                <a:pathLst>
                  <a:path h="6681" w="687694">
                    <a:moveTo>
                      <a:pt x="0" y="0"/>
                    </a:moveTo>
                    <a:lnTo>
                      <a:pt x="687694" y="0"/>
                    </a:lnTo>
                    <a:lnTo>
                      <a:pt x="687694" y="6681"/>
                    </a:lnTo>
                    <a:lnTo>
                      <a:pt x="0" y="6681"/>
                    </a:lnTo>
                    <a:close/>
                  </a:path>
                </a:pathLst>
              </a:custGeom>
              <a:solidFill>
                <a:srgbClr val="2F2F30"/>
              </a:solidFill>
              <a:ln cap="sq">
                <a:noFill/>
                <a:prstDash val="solid"/>
                <a:miter/>
              </a:ln>
            </p:spPr>
          </p:sp>
          <p:sp>
            <p:nvSpPr>
              <p:cNvPr name="TextBox 83" id="83"/>
              <p:cNvSpPr txBox="true"/>
              <p:nvPr/>
            </p:nvSpPr>
            <p:spPr>
              <a:xfrm>
                <a:off x="0" y="-38100"/>
                <a:ext cx="687694" cy="44781"/>
              </a:xfrm>
              <a:prstGeom prst="rect">
                <a:avLst/>
              </a:prstGeom>
            </p:spPr>
            <p:txBody>
              <a:bodyPr anchor="ctr" rtlCol="false" tIns="50800" lIns="50800" bIns="50800" rIns="50800"/>
              <a:lstStyle/>
              <a:p>
                <a:pPr algn="ctr" marL="0" indent="0" lvl="0">
                  <a:lnSpc>
                    <a:spcPts val="2659"/>
                  </a:lnSpc>
                  <a:spcBef>
                    <a:spcPct val="0"/>
                  </a:spcBef>
                </a:pPr>
              </a:p>
            </p:txBody>
          </p:sp>
        </p:gr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10800000">
            <a:off x="17813610" y="9830613"/>
            <a:ext cx="474390" cy="456387"/>
            <a:chOff x="0" y="0"/>
            <a:chExt cx="632520" cy="608516"/>
          </a:xfrm>
        </p:grpSpPr>
        <p:grpSp>
          <p:nvGrpSpPr>
            <p:cNvPr name="Group 3" id="3"/>
            <p:cNvGrpSpPr/>
            <p:nvPr/>
          </p:nvGrpSpPr>
          <p:grpSpPr>
            <a:xfrm rot="-10800000">
              <a:off x="0" y="229654"/>
              <a:ext cx="504717" cy="153454"/>
              <a:chOff x="0" y="0"/>
              <a:chExt cx="35507" cy="10796"/>
            </a:xfrm>
          </p:grpSpPr>
          <p:sp>
            <p:nvSpPr>
              <p:cNvPr name="Freeform 4" id="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5" id="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800000">
              <a:off x="0" y="0"/>
              <a:ext cx="632520" cy="153454"/>
              <a:chOff x="0" y="0"/>
              <a:chExt cx="44498" cy="10796"/>
            </a:xfrm>
          </p:grpSpPr>
          <p:sp>
            <p:nvSpPr>
              <p:cNvPr name="Freeform 7" id="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8" id="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0800000">
              <a:off x="0" y="455062"/>
              <a:ext cx="316260" cy="153454"/>
              <a:chOff x="0" y="0"/>
              <a:chExt cx="22249" cy="10796"/>
            </a:xfrm>
          </p:grpSpPr>
          <p:sp>
            <p:nvSpPr>
              <p:cNvPr name="Freeform 10" id="1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11" id="1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12" id="12"/>
          <p:cNvGrpSpPr/>
          <p:nvPr/>
        </p:nvGrpSpPr>
        <p:grpSpPr>
          <a:xfrm rot="0">
            <a:off x="0" y="0"/>
            <a:ext cx="474390" cy="456387"/>
            <a:chOff x="0" y="0"/>
            <a:chExt cx="632520" cy="608516"/>
          </a:xfrm>
        </p:grpSpPr>
        <p:grpSp>
          <p:nvGrpSpPr>
            <p:cNvPr name="Group 13" id="13"/>
            <p:cNvGrpSpPr/>
            <p:nvPr/>
          </p:nvGrpSpPr>
          <p:grpSpPr>
            <a:xfrm rot="-10800000">
              <a:off x="0" y="229654"/>
              <a:ext cx="504717" cy="153454"/>
              <a:chOff x="0" y="0"/>
              <a:chExt cx="35507" cy="10796"/>
            </a:xfrm>
          </p:grpSpPr>
          <p:sp>
            <p:nvSpPr>
              <p:cNvPr name="Freeform 14" id="1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15" id="1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10800000">
              <a:off x="0" y="0"/>
              <a:ext cx="632520" cy="153454"/>
              <a:chOff x="0" y="0"/>
              <a:chExt cx="44498" cy="10796"/>
            </a:xfrm>
          </p:grpSpPr>
          <p:sp>
            <p:nvSpPr>
              <p:cNvPr name="Freeform 17" id="1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18" id="1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0800000">
              <a:off x="0" y="455062"/>
              <a:ext cx="316260" cy="153454"/>
              <a:chOff x="0" y="0"/>
              <a:chExt cx="22249" cy="10796"/>
            </a:xfrm>
          </p:grpSpPr>
          <p:sp>
            <p:nvSpPr>
              <p:cNvPr name="Freeform 20" id="2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21" id="2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22" id="22"/>
          <p:cNvGrpSpPr/>
          <p:nvPr/>
        </p:nvGrpSpPr>
        <p:grpSpPr>
          <a:xfrm rot="0">
            <a:off x="0" y="9812641"/>
            <a:ext cx="474390" cy="460463"/>
            <a:chOff x="0" y="0"/>
            <a:chExt cx="632520" cy="613951"/>
          </a:xfrm>
        </p:grpSpPr>
        <p:grpSp>
          <p:nvGrpSpPr>
            <p:cNvPr name="Group 23" id="23"/>
            <p:cNvGrpSpPr/>
            <p:nvPr/>
          </p:nvGrpSpPr>
          <p:grpSpPr>
            <a:xfrm rot="-10800000">
              <a:off x="0" y="232966"/>
              <a:ext cx="504717" cy="153454"/>
              <a:chOff x="0" y="0"/>
              <a:chExt cx="35507" cy="10796"/>
            </a:xfrm>
          </p:grpSpPr>
          <p:sp>
            <p:nvSpPr>
              <p:cNvPr name="Freeform 24" id="2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25" id="2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10800000">
              <a:off x="0" y="460497"/>
              <a:ext cx="632520" cy="153454"/>
              <a:chOff x="0" y="0"/>
              <a:chExt cx="44498" cy="10796"/>
            </a:xfrm>
          </p:grpSpPr>
          <p:sp>
            <p:nvSpPr>
              <p:cNvPr name="Freeform 27" id="2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28" id="2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10800000">
              <a:off x="0" y="0"/>
              <a:ext cx="316260" cy="153454"/>
              <a:chOff x="0" y="0"/>
              <a:chExt cx="22249" cy="10796"/>
            </a:xfrm>
          </p:grpSpPr>
          <p:sp>
            <p:nvSpPr>
              <p:cNvPr name="Freeform 30" id="3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31" id="3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TextBox 32" id="32"/>
          <p:cNvSpPr txBox="true"/>
          <p:nvPr/>
        </p:nvSpPr>
        <p:spPr>
          <a:xfrm rot="0">
            <a:off x="15697345" y="148575"/>
            <a:ext cx="1948504" cy="245745"/>
          </a:xfrm>
          <a:prstGeom prst="rect">
            <a:avLst/>
          </a:prstGeom>
        </p:spPr>
        <p:txBody>
          <a:bodyPr anchor="t" rtlCol="false" tIns="0" lIns="0" bIns="0" rIns="0">
            <a:spAutoFit/>
          </a:bodyPr>
          <a:lstStyle/>
          <a:p>
            <a:pPr>
              <a:lnSpc>
                <a:spcPts val="1800"/>
              </a:lnSpc>
            </a:pPr>
            <a:r>
              <a:rPr lang="en-US" sz="1800" spc="359">
                <a:solidFill>
                  <a:srgbClr val="010101"/>
                </a:solidFill>
                <a:latin typeface="Ramabhadra"/>
              </a:rPr>
              <a:t>ATLIQ MART</a:t>
            </a:r>
          </a:p>
        </p:txBody>
      </p:sp>
      <p:grpSp>
        <p:nvGrpSpPr>
          <p:cNvPr name="Group 33" id="33"/>
          <p:cNvGrpSpPr/>
          <p:nvPr/>
        </p:nvGrpSpPr>
        <p:grpSpPr>
          <a:xfrm rot="0">
            <a:off x="17626799" y="0"/>
            <a:ext cx="473814" cy="571470"/>
            <a:chOff x="0" y="0"/>
            <a:chExt cx="710385" cy="856800"/>
          </a:xfrm>
        </p:grpSpPr>
        <p:sp>
          <p:nvSpPr>
            <p:cNvPr name="Freeform 34" id="34"/>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35" id="35"/>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16</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10800000">
            <a:off x="17813610" y="9830613"/>
            <a:ext cx="474390" cy="456387"/>
            <a:chOff x="0" y="0"/>
            <a:chExt cx="632520" cy="608516"/>
          </a:xfrm>
        </p:grpSpPr>
        <p:grpSp>
          <p:nvGrpSpPr>
            <p:cNvPr name="Group 3" id="3"/>
            <p:cNvGrpSpPr/>
            <p:nvPr/>
          </p:nvGrpSpPr>
          <p:grpSpPr>
            <a:xfrm rot="-10800000">
              <a:off x="0" y="229654"/>
              <a:ext cx="504717" cy="153454"/>
              <a:chOff x="0" y="0"/>
              <a:chExt cx="35507" cy="10796"/>
            </a:xfrm>
          </p:grpSpPr>
          <p:sp>
            <p:nvSpPr>
              <p:cNvPr name="Freeform 4" id="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5" id="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0800000">
              <a:off x="0" y="0"/>
              <a:ext cx="632520" cy="153454"/>
              <a:chOff x="0" y="0"/>
              <a:chExt cx="44498" cy="10796"/>
            </a:xfrm>
          </p:grpSpPr>
          <p:sp>
            <p:nvSpPr>
              <p:cNvPr name="Freeform 7" id="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8" id="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0800000">
              <a:off x="0" y="455062"/>
              <a:ext cx="316260" cy="153454"/>
              <a:chOff x="0" y="0"/>
              <a:chExt cx="22249" cy="10796"/>
            </a:xfrm>
          </p:grpSpPr>
          <p:sp>
            <p:nvSpPr>
              <p:cNvPr name="Freeform 10" id="1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11" id="1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12" id="12"/>
          <p:cNvGrpSpPr/>
          <p:nvPr/>
        </p:nvGrpSpPr>
        <p:grpSpPr>
          <a:xfrm rot="0">
            <a:off x="0" y="0"/>
            <a:ext cx="474390" cy="456387"/>
            <a:chOff x="0" y="0"/>
            <a:chExt cx="632520" cy="608516"/>
          </a:xfrm>
        </p:grpSpPr>
        <p:grpSp>
          <p:nvGrpSpPr>
            <p:cNvPr name="Group 13" id="13"/>
            <p:cNvGrpSpPr/>
            <p:nvPr/>
          </p:nvGrpSpPr>
          <p:grpSpPr>
            <a:xfrm rot="-10800000">
              <a:off x="0" y="229654"/>
              <a:ext cx="504717" cy="153454"/>
              <a:chOff x="0" y="0"/>
              <a:chExt cx="35507" cy="10796"/>
            </a:xfrm>
          </p:grpSpPr>
          <p:sp>
            <p:nvSpPr>
              <p:cNvPr name="Freeform 14" id="1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15" id="1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10800000">
              <a:off x="0" y="0"/>
              <a:ext cx="632520" cy="153454"/>
              <a:chOff x="0" y="0"/>
              <a:chExt cx="44498" cy="10796"/>
            </a:xfrm>
          </p:grpSpPr>
          <p:sp>
            <p:nvSpPr>
              <p:cNvPr name="Freeform 17" id="1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18" id="1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0800000">
              <a:off x="0" y="455062"/>
              <a:ext cx="316260" cy="153454"/>
              <a:chOff x="0" y="0"/>
              <a:chExt cx="22249" cy="10796"/>
            </a:xfrm>
          </p:grpSpPr>
          <p:sp>
            <p:nvSpPr>
              <p:cNvPr name="Freeform 20" id="2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21" id="2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22" id="22"/>
          <p:cNvGrpSpPr/>
          <p:nvPr/>
        </p:nvGrpSpPr>
        <p:grpSpPr>
          <a:xfrm rot="0">
            <a:off x="0" y="9812641"/>
            <a:ext cx="474390" cy="460463"/>
            <a:chOff x="0" y="0"/>
            <a:chExt cx="632520" cy="613951"/>
          </a:xfrm>
        </p:grpSpPr>
        <p:grpSp>
          <p:nvGrpSpPr>
            <p:cNvPr name="Group 23" id="23"/>
            <p:cNvGrpSpPr/>
            <p:nvPr/>
          </p:nvGrpSpPr>
          <p:grpSpPr>
            <a:xfrm rot="-10800000">
              <a:off x="0" y="232966"/>
              <a:ext cx="504717" cy="153454"/>
              <a:chOff x="0" y="0"/>
              <a:chExt cx="35507" cy="10796"/>
            </a:xfrm>
          </p:grpSpPr>
          <p:sp>
            <p:nvSpPr>
              <p:cNvPr name="Freeform 24" id="2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25" id="2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10800000">
              <a:off x="0" y="460497"/>
              <a:ext cx="632520" cy="153454"/>
              <a:chOff x="0" y="0"/>
              <a:chExt cx="44498" cy="10796"/>
            </a:xfrm>
          </p:grpSpPr>
          <p:sp>
            <p:nvSpPr>
              <p:cNvPr name="Freeform 27" id="2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28" id="2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10800000">
              <a:off x="0" y="0"/>
              <a:ext cx="316260" cy="153454"/>
              <a:chOff x="0" y="0"/>
              <a:chExt cx="22249" cy="10796"/>
            </a:xfrm>
          </p:grpSpPr>
          <p:sp>
            <p:nvSpPr>
              <p:cNvPr name="Freeform 30" id="3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31" id="3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TextBox 32" id="32"/>
          <p:cNvSpPr txBox="true"/>
          <p:nvPr/>
        </p:nvSpPr>
        <p:spPr>
          <a:xfrm rot="0">
            <a:off x="15697345" y="148575"/>
            <a:ext cx="1948504" cy="245745"/>
          </a:xfrm>
          <a:prstGeom prst="rect">
            <a:avLst/>
          </a:prstGeom>
        </p:spPr>
        <p:txBody>
          <a:bodyPr anchor="t" rtlCol="false" tIns="0" lIns="0" bIns="0" rIns="0">
            <a:spAutoFit/>
          </a:bodyPr>
          <a:lstStyle/>
          <a:p>
            <a:pPr>
              <a:lnSpc>
                <a:spcPts val="1800"/>
              </a:lnSpc>
            </a:pPr>
            <a:r>
              <a:rPr lang="en-US" sz="1800" spc="359">
                <a:solidFill>
                  <a:srgbClr val="010101"/>
                </a:solidFill>
                <a:latin typeface="Ramabhadra"/>
              </a:rPr>
              <a:t>ATLIQ MART</a:t>
            </a:r>
          </a:p>
        </p:txBody>
      </p:sp>
      <p:grpSp>
        <p:nvGrpSpPr>
          <p:cNvPr name="Group 33" id="33"/>
          <p:cNvGrpSpPr/>
          <p:nvPr/>
        </p:nvGrpSpPr>
        <p:grpSpPr>
          <a:xfrm rot="0">
            <a:off x="17626799" y="0"/>
            <a:ext cx="473814" cy="571470"/>
            <a:chOff x="0" y="0"/>
            <a:chExt cx="710385" cy="856800"/>
          </a:xfrm>
        </p:grpSpPr>
        <p:sp>
          <p:nvSpPr>
            <p:cNvPr name="Freeform 34" id="34"/>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35" id="35"/>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16</a:t>
              </a:r>
            </a:p>
          </p:txBody>
        </p:sp>
      </p:grpSp>
      <p:grpSp>
        <p:nvGrpSpPr>
          <p:cNvPr name="Group 36" id="36"/>
          <p:cNvGrpSpPr/>
          <p:nvPr/>
        </p:nvGrpSpPr>
        <p:grpSpPr>
          <a:xfrm rot="0">
            <a:off x="700015" y="609570"/>
            <a:ext cx="657369" cy="657369"/>
            <a:chOff x="0" y="0"/>
            <a:chExt cx="876492" cy="876492"/>
          </a:xfrm>
        </p:grpSpPr>
        <p:grpSp>
          <p:nvGrpSpPr>
            <p:cNvPr name="Group 37" id="37"/>
            <p:cNvGrpSpPr/>
            <p:nvPr/>
          </p:nvGrpSpPr>
          <p:grpSpPr>
            <a:xfrm rot="0">
              <a:off x="0" y="0"/>
              <a:ext cx="876492" cy="87649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85725" cap="sq">
                <a:solidFill>
                  <a:srgbClr val="2F2F30"/>
                </a:solidFill>
                <a:prstDash val="solid"/>
                <a:miter/>
              </a:ln>
            </p:spPr>
          </p:sp>
          <p:sp>
            <p:nvSpPr>
              <p:cNvPr name="TextBox 39" id="3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40" id="40"/>
            <p:cNvSpPr/>
            <p:nvPr/>
          </p:nvSpPr>
          <p:spPr>
            <a:xfrm flipH="false" flipV="false" rot="0">
              <a:off x="195152" y="195152"/>
              <a:ext cx="486188" cy="486188"/>
            </a:xfrm>
            <a:custGeom>
              <a:avLst/>
              <a:gdLst/>
              <a:ahLst/>
              <a:cxnLst/>
              <a:rect r="r" b="b" t="t" l="l"/>
              <a:pathLst>
                <a:path h="486188" w="486188">
                  <a:moveTo>
                    <a:pt x="0" y="0"/>
                  </a:moveTo>
                  <a:lnTo>
                    <a:pt x="486188" y="0"/>
                  </a:lnTo>
                  <a:lnTo>
                    <a:pt x="486188" y="486188"/>
                  </a:lnTo>
                  <a:lnTo>
                    <a:pt x="0" y="486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41" id="41"/>
          <p:cNvSpPr txBox="true"/>
          <p:nvPr/>
        </p:nvSpPr>
        <p:spPr>
          <a:xfrm rot="0">
            <a:off x="1548474" y="711592"/>
            <a:ext cx="5133579" cy="405699"/>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325288"/>
                </a:solidFill>
                <a:latin typeface="Ramabhadra"/>
              </a:rPr>
              <a:t>STORE PERFORMANCE ANALYSIS</a:t>
            </a:r>
          </a:p>
        </p:txBody>
      </p:sp>
      <p:sp>
        <p:nvSpPr>
          <p:cNvPr name="TextBox 42" id="42"/>
          <p:cNvSpPr txBox="true"/>
          <p:nvPr/>
        </p:nvSpPr>
        <p:spPr>
          <a:xfrm rot="0">
            <a:off x="1548474" y="3552143"/>
            <a:ext cx="4777879" cy="405699"/>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325288"/>
                </a:solidFill>
                <a:latin typeface="Ramabhadra"/>
              </a:rPr>
              <a:t>PROMOTIONAL TYPE ANALYSIS</a:t>
            </a:r>
          </a:p>
        </p:txBody>
      </p:sp>
      <p:sp>
        <p:nvSpPr>
          <p:cNvPr name="TextBox 43" id="43"/>
          <p:cNvSpPr txBox="true"/>
          <p:nvPr/>
        </p:nvSpPr>
        <p:spPr>
          <a:xfrm rot="0">
            <a:off x="1548474" y="6841117"/>
            <a:ext cx="5671013" cy="405699"/>
          </a:xfrm>
          <a:prstGeom prst="rect">
            <a:avLst/>
          </a:prstGeom>
        </p:spPr>
        <p:txBody>
          <a:bodyPr anchor="t" rtlCol="false" tIns="0" lIns="0" bIns="0" rIns="0">
            <a:spAutoFit/>
          </a:bodyPr>
          <a:lstStyle/>
          <a:p>
            <a:pPr algn="ctr" marL="0" indent="0" lvl="0">
              <a:lnSpc>
                <a:spcPts val="3359"/>
              </a:lnSpc>
              <a:spcBef>
                <a:spcPct val="0"/>
              </a:spcBef>
            </a:pPr>
            <a:r>
              <a:rPr lang="en-US" sz="2399">
                <a:solidFill>
                  <a:srgbClr val="325288"/>
                </a:solidFill>
                <a:latin typeface="Ramabhadra"/>
              </a:rPr>
              <a:t>PRODUCT AND CATEGORY ANALYSIS</a:t>
            </a:r>
          </a:p>
        </p:txBody>
      </p:sp>
      <p:grpSp>
        <p:nvGrpSpPr>
          <p:cNvPr name="Group 44" id="44"/>
          <p:cNvGrpSpPr/>
          <p:nvPr/>
        </p:nvGrpSpPr>
        <p:grpSpPr>
          <a:xfrm rot="0">
            <a:off x="700015" y="3450121"/>
            <a:ext cx="657369" cy="657369"/>
            <a:chOff x="0" y="0"/>
            <a:chExt cx="876492" cy="876492"/>
          </a:xfrm>
        </p:grpSpPr>
        <p:grpSp>
          <p:nvGrpSpPr>
            <p:cNvPr name="Group 45" id="45"/>
            <p:cNvGrpSpPr/>
            <p:nvPr/>
          </p:nvGrpSpPr>
          <p:grpSpPr>
            <a:xfrm rot="0">
              <a:off x="0" y="0"/>
              <a:ext cx="876492" cy="876492"/>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85725" cap="sq">
                <a:solidFill>
                  <a:srgbClr val="2F2F30"/>
                </a:solidFill>
                <a:prstDash val="solid"/>
                <a:miter/>
              </a:ln>
            </p:spPr>
          </p:sp>
          <p:sp>
            <p:nvSpPr>
              <p:cNvPr name="TextBox 47" id="4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48" id="48"/>
            <p:cNvSpPr/>
            <p:nvPr/>
          </p:nvSpPr>
          <p:spPr>
            <a:xfrm flipH="false" flipV="false" rot="0">
              <a:off x="195152" y="195152"/>
              <a:ext cx="486188" cy="486188"/>
            </a:xfrm>
            <a:custGeom>
              <a:avLst/>
              <a:gdLst/>
              <a:ahLst/>
              <a:cxnLst/>
              <a:rect r="r" b="b" t="t" l="l"/>
              <a:pathLst>
                <a:path h="486188" w="486188">
                  <a:moveTo>
                    <a:pt x="0" y="0"/>
                  </a:moveTo>
                  <a:lnTo>
                    <a:pt x="486188" y="0"/>
                  </a:lnTo>
                  <a:lnTo>
                    <a:pt x="486188" y="486188"/>
                  </a:lnTo>
                  <a:lnTo>
                    <a:pt x="0" y="486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49" id="49"/>
          <p:cNvGrpSpPr/>
          <p:nvPr/>
        </p:nvGrpSpPr>
        <p:grpSpPr>
          <a:xfrm rot="0">
            <a:off x="700015" y="6739095"/>
            <a:ext cx="657369" cy="657369"/>
            <a:chOff x="0" y="0"/>
            <a:chExt cx="876492" cy="876492"/>
          </a:xfrm>
        </p:grpSpPr>
        <p:grpSp>
          <p:nvGrpSpPr>
            <p:cNvPr name="Group 50" id="50"/>
            <p:cNvGrpSpPr/>
            <p:nvPr/>
          </p:nvGrpSpPr>
          <p:grpSpPr>
            <a:xfrm rot="0">
              <a:off x="0" y="0"/>
              <a:ext cx="876492" cy="876492"/>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85725" cap="sq">
                <a:solidFill>
                  <a:srgbClr val="2F2F30"/>
                </a:solidFill>
                <a:prstDash val="solid"/>
                <a:miter/>
              </a:ln>
            </p:spPr>
          </p:sp>
          <p:sp>
            <p:nvSpPr>
              <p:cNvPr name="TextBox 52" id="5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53" id="53"/>
            <p:cNvSpPr/>
            <p:nvPr/>
          </p:nvSpPr>
          <p:spPr>
            <a:xfrm flipH="false" flipV="false" rot="0">
              <a:off x="195152" y="195152"/>
              <a:ext cx="486188" cy="486188"/>
            </a:xfrm>
            <a:custGeom>
              <a:avLst/>
              <a:gdLst/>
              <a:ahLst/>
              <a:cxnLst/>
              <a:rect r="r" b="b" t="t" l="l"/>
              <a:pathLst>
                <a:path h="486188" w="486188">
                  <a:moveTo>
                    <a:pt x="0" y="0"/>
                  </a:moveTo>
                  <a:lnTo>
                    <a:pt x="486188" y="0"/>
                  </a:lnTo>
                  <a:lnTo>
                    <a:pt x="486188" y="486188"/>
                  </a:lnTo>
                  <a:lnTo>
                    <a:pt x="0" y="486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4" id="54"/>
          <p:cNvSpPr txBox="true"/>
          <p:nvPr/>
        </p:nvSpPr>
        <p:spPr>
          <a:xfrm rot="0">
            <a:off x="7016357" y="3591058"/>
            <a:ext cx="10507751" cy="2557958"/>
          </a:xfrm>
          <a:prstGeom prst="rect">
            <a:avLst/>
          </a:prstGeom>
        </p:spPr>
        <p:txBody>
          <a:bodyPr anchor="t" rtlCol="false" tIns="0" lIns="0" bIns="0" rIns="0">
            <a:spAutoFit/>
          </a:bodyPr>
          <a:lstStyle/>
          <a:p>
            <a:pPr marL="302259" indent="-151129" lvl="1">
              <a:lnSpc>
                <a:spcPts val="2085"/>
              </a:lnSpc>
              <a:buFont typeface="Arial"/>
              <a:buChar char="•"/>
            </a:pPr>
            <a:r>
              <a:rPr lang="en-US" sz="1399" spc="113">
                <a:solidFill>
                  <a:srgbClr val="000000"/>
                </a:solidFill>
                <a:latin typeface="Ramabhadra"/>
              </a:rPr>
              <a:t>Based on ISU% (which directly reflects the effectiveness of promotions in driving consumer purchases), BOGOF promotions outperform cashback (639.96% vs. 183.33%) and discount-based promotions (62.68%). Allocate resources to BOGOF for higher sales impact, ensuring optimal promotion strategy alignment.</a:t>
            </a:r>
          </a:p>
          <a:p>
            <a:pPr marL="302259" indent="-151129" lvl="1">
              <a:lnSpc>
                <a:spcPts val="2085"/>
              </a:lnSpc>
              <a:buFont typeface="Arial"/>
              <a:buChar char="•"/>
            </a:pPr>
            <a:r>
              <a:rPr lang="en-US" sz="1399" spc="113">
                <a:solidFill>
                  <a:srgbClr val="000000"/>
                </a:solidFill>
                <a:latin typeface="Ramabhadra"/>
              </a:rPr>
              <a:t>Top 2 promotions by IR are "</a:t>
            </a:r>
            <a:r>
              <a:rPr lang="en-US" sz="1399" spc="113">
                <a:solidFill>
                  <a:srgbClr val="000000"/>
                </a:solidFill>
                <a:latin typeface="Ramabhadra Bold"/>
              </a:rPr>
              <a:t>500 Cashback</a:t>
            </a:r>
            <a:r>
              <a:rPr lang="en-US" sz="1399" spc="113">
                <a:solidFill>
                  <a:srgbClr val="000000"/>
                </a:solidFill>
                <a:latin typeface="Ramabhadra"/>
              </a:rPr>
              <a:t>" (91.05M) and "</a:t>
            </a:r>
            <a:r>
              <a:rPr lang="en-US" sz="1399" spc="113">
                <a:solidFill>
                  <a:srgbClr val="000000"/>
                </a:solidFill>
                <a:latin typeface="Ramabhadra Bold"/>
              </a:rPr>
              <a:t>BOGOF</a:t>
            </a:r>
            <a:r>
              <a:rPr lang="en-US" sz="1399" spc="113">
                <a:solidFill>
                  <a:srgbClr val="000000"/>
                </a:solidFill>
                <a:latin typeface="Ramabhadra"/>
              </a:rPr>
              <a:t>" (69.32M), while bottom 2 in ISU are "</a:t>
            </a:r>
            <a:r>
              <a:rPr lang="en-US" sz="1399" spc="113">
                <a:solidFill>
                  <a:srgbClr val="000000"/>
                </a:solidFill>
                <a:latin typeface="Ramabhadra Bold"/>
              </a:rPr>
              <a:t>50% Off</a:t>
            </a:r>
            <a:r>
              <a:rPr lang="en-US" sz="1399" spc="113">
                <a:solidFill>
                  <a:srgbClr val="000000"/>
                </a:solidFill>
                <a:latin typeface="Ramabhadra"/>
              </a:rPr>
              <a:t>" (6.9K) and "</a:t>
            </a:r>
            <a:r>
              <a:rPr lang="en-US" sz="1399" spc="113">
                <a:solidFill>
                  <a:srgbClr val="000000"/>
                </a:solidFill>
                <a:latin typeface="Ramabhadra Bold"/>
              </a:rPr>
              <a:t>25% Off</a:t>
            </a:r>
            <a:r>
              <a:rPr lang="en-US" sz="1399" spc="113">
                <a:solidFill>
                  <a:srgbClr val="000000"/>
                </a:solidFill>
                <a:latin typeface="Ramabhadra"/>
              </a:rPr>
              <a:t>" (-5.7K). Focus on optimizing ISU for discount-based promotions to enhance sales impact.</a:t>
            </a:r>
          </a:p>
          <a:p>
            <a:pPr marL="302259" indent="-151129" lvl="1">
              <a:lnSpc>
                <a:spcPts val="2085"/>
              </a:lnSpc>
              <a:buFont typeface="Arial"/>
              <a:buChar char="•"/>
            </a:pPr>
            <a:r>
              <a:rPr lang="en-US" sz="1399" spc="113">
                <a:solidFill>
                  <a:srgbClr val="000000"/>
                </a:solidFill>
                <a:latin typeface="Ramabhadra"/>
              </a:rPr>
              <a:t>"</a:t>
            </a:r>
            <a:r>
              <a:rPr lang="en-US" sz="1399" spc="113">
                <a:solidFill>
                  <a:srgbClr val="000000"/>
                </a:solidFill>
                <a:latin typeface="Ramabhadra Bold"/>
              </a:rPr>
              <a:t>500 Cashback</a:t>
            </a:r>
            <a:r>
              <a:rPr lang="en-US" sz="1399" spc="113">
                <a:solidFill>
                  <a:srgbClr val="000000"/>
                </a:solidFill>
                <a:latin typeface="Ramabhadra"/>
              </a:rPr>
              <a:t>" strikes a balance between ISU (40.9K) and margin% (57.65%), ensuring healthy sales and profitability. "</a:t>
            </a:r>
            <a:r>
              <a:rPr lang="en-US" sz="1399" spc="113">
                <a:solidFill>
                  <a:srgbClr val="000000"/>
                </a:solidFill>
                <a:latin typeface="Ramabhadra Bold"/>
              </a:rPr>
              <a:t>BOGOF</a:t>
            </a:r>
            <a:r>
              <a:rPr lang="en-US" sz="1399" spc="113">
                <a:solidFill>
                  <a:srgbClr val="000000"/>
                </a:solidFill>
                <a:latin typeface="Ramabhadra"/>
              </a:rPr>
              <a:t>" maintains high ISU (372.3K) and margin% (72.78%), signifying robust sales impact with strong margins. Optimize "500 Cashback" promotions for balanced performance.</a:t>
            </a:r>
          </a:p>
        </p:txBody>
      </p:sp>
      <p:sp>
        <p:nvSpPr>
          <p:cNvPr name="TextBox 55" id="55"/>
          <p:cNvSpPr txBox="true"/>
          <p:nvPr/>
        </p:nvSpPr>
        <p:spPr>
          <a:xfrm rot="0">
            <a:off x="1548474" y="7584882"/>
            <a:ext cx="15975634" cy="1786763"/>
          </a:xfrm>
          <a:prstGeom prst="rect">
            <a:avLst/>
          </a:prstGeom>
        </p:spPr>
        <p:txBody>
          <a:bodyPr anchor="t" rtlCol="false" tIns="0" lIns="0" bIns="0" rIns="0">
            <a:spAutoFit/>
          </a:bodyPr>
          <a:lstStyle/>
          <a:p>
            <a:pPr algn="l" marL="302259" indent="-151129" lvl="1">
              <a:lnSpc>
                <a:spcPts val="2085"/>
              </a:lnSpc>
              <a:spcBef>
                <a:spcPct val="0"/>
              </a:spcBef>
              <a:buFont typeface="Arial"/>
              <a:buChar char="•"/>
            </a:pPr>
            <a:r>
              <a:rPr lang="en-US" sz="1399" spc="113" strike="noStrike" u="none">
                <a:solidFill>
                  <a:srgbClr val="000000"/>
                </a:solidFill>
                <a:latin typeface="Ramabhadra Bold"/>
              </a:rPr>
              <a:t>Atliq_Suflower_Oil (1L),  Atliq_Farm_Chakki_Atta (1KG) excelled in BOGOF, while Personal care Products underperformed in 25% off.</a:t>
            </a:r>
          </a:p>
          <a:p>
            <a:pPr algn="l" marL="302259" indent="-151129" lvl="1">
              <a:lnSpc>
                <a:spcPts val="2085"/>
              </a:lnSpc>
              <a:spcBef>
                <a:spcPct val="0"/>
              </a:spcBef>
              <a:buFont typeface="Arial"/>
              <a:buChar char="•"/>
            </a:pPr>
            <a:r>
              <a:rPr lang="en-US" sz="1399" spc="113" strike="noStrike" u="none">
                <a:solidFill>
                  <a:srgbClr val="000000"/>
                </a:solidFill>
                <a:latin typeface="Ramabhadra Bold"/>
              </a:rPr>
              <a:t>Strong positive correlation observed between IR and ISU for Atliq Home Essential Combo(Combo1) and Atliq Farm Chakki Atta(Grocery).</a:t>
            </a:r>
          </a:p>
          <a:p>
            <a:pPr algn="l" marL="302259" indent="-151129" lvl="1">
              <a:lnSpc>
                <a:spcPts val="2085"/>
              </a:lnSpc>
              <a:spcBef>
                <a:spcPct val="0"/>
              </a:spcBef>
              <a:buFont typeface="Arial"/>
              <a:buChar char="•"/>
            </a:pPr>
            <a:r>
              <a:rPr lang="en-US" sz="1399" spc="113" strike="noStrike" u="none">
                <a:solidFill>
                  <a:srgbClr val="000000"/>
                </a:solidFill>
                <a:latin typeface="Ramabhadra Bold"/>
              </a:rPr>
              <a:t>The correlation between promotion type effectiveness and product category suggests a strong association. For instance, "BOGOF" promotions demonstrate high ISU% across Grocery &amp; Staples, Home Appliances, and Home Care categories, indicating their efficacy. Focus on optimizing promotion types per category accordingly.</a:t>
            </a:r>
          </a:p>
          <a:p>
            <a:pPr algn="l" marL="302259" indent="-151129" lvl="1">
              <a:lnSpc>
                <a:spcPts val="2085"/>
              </a:lnSpc>
              <a:spcBef>
                <a:spcPct val="0"/>
              </a:spcBef>
              <a:buFont typeface="Arial"/>
              <a:buChar char="•"/>
            </a:pPr>
            <a:r>
              <a:rPr lang="en-US" sz="1399" spc="113" strike="noStrike" u="none">
                <a:solidFill>
                  <a:srgbClr val="000000"/>
                </a:solidFill>
                <a:latin typeface="Ramabhadra Bold"/>
              </a:rPr>
              <a:t>Home Appliances and Home Care categories saw the most significant lift in sales, of nearly 2-3X growth with products like Atliq waterproof Immersion Rod and Atliq Double Bedsheet set leading the surge. Focus on optimizing promotions for these categories to capitalize on sales growth.</a:t>
            </a:r>
          </a:p>
        </p:txBody>
      </p:sp>
      <p:sp>
        <p:nvSpPr>
          <p:cNvPr name="TextBox 56" id="56"/>
          <p:cNvSpPr txBox="true"/>
          <p:nvPr/>
        </p:nvSpPr>
        <p:spPr>
          <a:xfrm rot="0">
            <a:off x="7016357" y="721117"/>
            <a:ext cx="10507751" cy="2043674"/>
          </a:xfrm>
          <a:prstGeom prst="rect">
            <a:avLst/>
          </a:prstGeom>
        </p:spPr>
        <p:txBody>
          <a:bodyPr anchor="t" rtlCol="false" tIns="0" lIns="0" bIns="0" rIns="0">
            <a:spAutoFit/>
          </a:bodyPr>
          <a:lstStyle/>
          <a:p>
            <a:pPr marL="302259" indent="-151129" lvl="1">
              <a:lnSpc>
                <a:spcPts val="2085"/>
              </a:lnSpc>
              <a:buFont typeface="Arial"/>
              <a:buChar char="•"/>
            </a:pPr>
            <a:r>
              <a:rPr lang="en-US" sz="1399" spc="113">
                <a:solidFill>
                  <a:srgbClr val="000000"/>
                </a:solidFill>
                <a:latin typeface="Ramabhadra"/>
              </a:rPr>
              <a:t>Mysore, Chennai &amp; Bangalore predominant in top store location for promotions in Incremental Revenue. Combo1(Category) &amp; 500 cashback(promo type) contributes the main revenue growth of nearly 60%.</a:t>
            </a:r>
          </a:p>
          <a:p>
            <a:pPr marL="302259" indent="-151129" lvl="1">
              <a:lnSpc>
                <a:spcPts val="2085"/>
              </a:lnSpc>
              <a:buFont typeface="Arial"/>
              <a:buChar char="•"/>
            </a:pPr>
            <a:r>
              <a:rPr lang="en-US" sz="1399" spc="113">
                <a:solidFill>
                  <a:srgbClr val="000000"/>
                </a:solidFill>
                <a:latin typeface="Ramabhadra"/>
              </a:rPr>
              <a:t>Mangalore, Visakhapatnam &amp; Vijayawada as tiered cities lies in bottom Incremental Sold Units store. Personal care(Category) &amp; discount-based promotions contributes &lt; 10% put lags in the Sold Unit growth .</a:t>
            </a:r>
          </a:p>
          <a:p>
            <a:pPr marL="302259" indent="-151129" lvl="1">
              <a:lnSpc>
                <a:spcPts val="2085"/>
              </a:lnSpc>
              <a:buFont typeface="Arial"/>
              <a:buChar char="•"/>
            </a:pPr>
            <a:r>
              <a:rPr lang="en-US" sz="1399" spc="113">
                <a:solidFill>
                  <a:srgbClr val="000000"/>
                </a:solidFill>
                <a:latin typeface="Ramabhadra"/>
              </a:rPr>
              <a:t>IR serves as a clear indicator of promotion impact. Higher store count correlates with revenue growth, especially notable in Bangalore, Chennai, Hyderabad &amp; Top-performing stores leverage Combo1(category) and Cashback promotions, contributing to approximately 60% of their success.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7598711" y="-2426502"/>
            <a:ext cx="5037725" cy="12713502"/>
          </a:xfrm>
          <a:custGeom>
            <a:avLst/>
            <a:gdLst/>
            <a:ahLst/>
            <a:cxnLst/>
            <a:rect r="r" b="b" t="t" l="l"/>
            <a:pathLst>
              <a:path h="12713502" w="5037725">
                <a:moveTo>
                  <a:pt x="0" y="0"/>
                </a:moveTo>
                <a:lnTo>
                  <a:pt x="5037725" y="0"/>
                </a:lnTo>
                <a:lnTo>
                  <a:pt x="5037725" y="12713502"/>
                </a:lnTo>
                <a:lnTo>
                  <a:pt x="0" y="1271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96909" y="-282059"/>
            <a:ext cx="7447574" cy="10798589"/>
            <a:chOff x="0" y="0"/>
            <a:chExt cx="23800956" cy="34510129"/>
          </a:xfrm>
        </p:grpSpPr>
        <p:sp>
          <p:nvSpPr>
            <p:cNvPr name="Freeform 4" id="4"/>
            <p:cNvSpPr/>
            <p:nvPr/>
          </p:nvSpPr>
          <p:spPr>
            <a:xfrm flipH="false" flipV="false" rot="0">
              <a:off x="-1216660" y="0"/>
              <a:ext cx="25017603" cy="34510092"/>
            </a:xfrm>
            <a:custGeom>
              <a:avLst/>
              <a:gdLst/>
              <a:ahLst/>
              <a:cxnLst/>
              <a:rect r="r" b="b" t="t" l="l"/>
              <a:pathLst>
                <a:path h="34510092" w="25017603">
                  <a:moveTo>
                    <a:pt x="6502908" y="0"/>
                  </a:moveTo>
                  <a:cubicBezTo>
                    <a:pt x="6448806" y="2992628"/>
                    <a:pt x="6272276" y="6099429"/>
                    <a:pt x="5490464" y="8993505"/>
                  </a:cubicBezTo>
                  <a:cubicBezTo>
                    <a:pt x="3746500" y="15448914"/>
                    <a:pt x="0" y="21950807"/>
                    <a:pt x="1609217" y="28829000"/>
                  </a:cubicBezTo>
                  <a:cubicBezTo>
                    <a:pt x="1906397" y="30099508"/>
                    <a:pt x="2353437" y="31330264"/>
                    <a:pt x="2937383" y="32497015"/>
                  </a:cubicBezTo>
                  <a:cubicBezTo>
                    <a:pt x="3069336" y="32760667"/>
                    <a:pt x="3830066" y="34510092"/>
                    <a:pt x="4167759" y="34510092"/>
                  </a:cubicBezTo>
                  <a:lnTo>
                    <a:pt x="25017603" y="34510092"/>
                  </a:lnTo>
                  <a:lnTo>
                    <a:pt x="25017603" y="0"/>
                  </a:lnTo>
                  <a:close/>
                </a:path>
              </a:pathLst>
            </a:custGeom>
            <a:blipFill>
              <a:blip r:embed="rId4"/>
              <a:stretch>
                <a:fillRect l="-65995" t="0" r="-65995" b="0"/>
              </a:stretch>
            </a:blipFill>
          </p:spPr>
        </p:sp>
      </p:grpSp>
      <p:grpSp>
        <p:nvGrpSpPr>
          <p:cNvPr name="Group 5" id="5"/>
          <p:cNvGrpSpPr/>
          <p:nvPr/>
        </p:nvGrpSpPr>
        <p:grpSpPr>
          <a:xfrm rot="0">
            <a:off x="9523879" y="3456577"/>
            <a:ext cx="593694" cy="5936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2F3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958452" y="8656109"/>
            <a:ext cx="602191" cy="6021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259547" y="4182260"/>
            <a:ext cx="408757" cy="4087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816764" y="7960098"/>
            <a:ext cx="442782" cy="442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10800000">
            <a:off x="17813610" y="9830613"/>
            <a:ext cx="474390" cy="456387"/>
            <a:chOff x="0" y="0"/>
            <a:chExt cx="632520" cy="608516"/>
          </a:xfrm>
        </p:grpSpPr>
        <p:grpSp>
          <p:nvGrpSpPr>
            <p:cNvPr name="Group 18" id="18"/>
            <p:cNvGrpSpPr/>
            <p:nvPr/>
          </p:nvGrpSpPr>
          <p:grpSpPr>
            <a:xfrm rot="-10800000">
              <a:off x="0" y="229654"/>
              <a:ext cx="504717" cy="153454"/>
              <a:chOff x="0" y="0"/>
              <a:chExt cx="35507" cy="10796"/>
            </a:xfrm>
          </p:grpSpPr>
          <p:sp>
            <p:nvSpPr>
              <p:cNvPr name="Freeform 19" id="19"/>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20" id="20"/>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10800000">
              <a:off x="0" y="0"/>
              <a:ext cx="632520" cy="153454"/>
              <a:chOff x="0" y="0"/>
              <a:chExt cx="44498" cy="10796"/>
            </a:xfrm>
          </p:grpSpPr>
          <p:sp>
            <p:nvSpPr>
              <p:cNvPr name="Freeform 22" id="22"/>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23" id="23"/>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10800000">
              <a:off x="0" y="455062"/>
              <a:ext cx="316260" cy="153454"/>
              <a:chOff x="0" y="0"/>
              <a:chExt cx="22249" cy="10796"/>
            </a:xfrm>
          </p:grpSpPr>
          <p:sp>
            <p:nvSpPr>
              <p:cNvPr name="Freeform 25" id="25"/>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26" id="26"/>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27" id="27"/>
          <p:cNvGrpSpPr/>
          <p:nvPr/>
        </p:nvGrpSpPr>
        <p:grpSpPr>
          <a:xfrm rot="0">
            <a:off x="0" y="0"/>
            <a:ext cx="474390" cy="456387"/>
            <a:chOff x="0" y="0"/>
            <a:chExt cx="632520" cy="608516"/>
          </a:xfrm>
        </p:grpSpPr>
        <p:grpSp>
          <p:nvGrpSpPr>
            <p:cNvPr name="Group 28" id="28"/>
            <p:cNvGrpSpPr/>
            <p:nvPr/>
          </p:nvGrpSpPr>
          <p:grpSpPr>
            <a:xfrm rot="-10800000">
              <a:off x="0" y="229654"/>
              <a:ext cx="504717" cy="153454"/>
              <a:chOff x="0" y="0"/>
              <a:chExt cx="35507" cy="10796"/>
            </a:xfrm>
          </p:grpSpPr>
          <p:sp>
            <p:nvSpPr>
              <p:cNvPr name="Freeform 29" id="29"/>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30" id="30"/>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10800000">
              <a:off x="0" y="0"/>
              <a:ext cx="632520" cy="153454"/>
              <a:chOff x="0" y="0"/>
              <a:chExt cx="44498" cy="10796"/>
            </a:xfrm>
          </p:grpSpPr>
          <p:sp>
            <p:nvSpPr>
              <p:cNvPr name="Freeform 32" id="32"/>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33" id="33"/>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10800000">
              <a:off x="0" y="455062"/>
              <a:ext cx="316260" cy="153454"/>
              <a:chOff x="0" y="0"/>
              <a:chExt cx="22249" cy="10796"/>
            </a:xfrm>
          </p:grpSpPr>
          <p:sp>
            <p:nvSpPr>
              <p:cNvPr name="Freeform 35" id="35"/>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36" id="36"/>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37" id="37"/>
          <p:cNvGrpSpPr/>
          <p:nvPr/>
        </p:nvGrpSpPr>
        <p:grpSpPr>
          <a:xfrm rot="0">
            <a:off x="0" y="9826537"/>
            <a:ext cx="474390" cy="460463"/>
            <a:chOff x="0" y="0"/>
            <a:chExt cx="632520" cy="613951"/>
          </a:xfrm>
        </p:grpSpPr>
        <p:grpSp>
          <p:nvGrpSpPr>
            <p:cNvPr name="Group 38" id="38"/>
            <p:cNvGrpSpPr/>
            <p:nvPr/>
          </p:nvGrpSpPr>
          <p:grpSpPr>
            <a:xfrm rot="-10800000">
              <a:off x="0" y="232966"/>
              <a:ext cx="504717" cy="153454"/>
              <a:chOff x="0" y="0"/>
              <a:chExt cx="35507" cy="10796"/>
            </a:xfrm>
          </p:grpSpPr>
          <p:sp>
            <p:nvSpPr>
              <p:cNvPr name="Freeform 39" id="39"/>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40" id="40"/>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10800000">
              <a:off x="0" y="460497"/>
              <a:ext cx="632520" cy="153454"/>
              <a:chOff x="0" y="0"/>
              <a:chExt cx="44498" cy="10796"/>
            </a:xfrm>
          </p:grpSpPr>
          <p:sp>
            <p:nvSpPr>
              <p:cNvPr name="Freeform 42" id="42"/>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43" id="43"/>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10800000">
              <a:off x="0" y="0"/>
              <a:ext cx="316260" cy="153454"/>
              <a:chOff x="0" y="0"/>
              <a:chExt cx="22249" cy="10796"/>
            </a:xfrm>
          </p:grpSpPr>
          <p:sp>
            <p:nvSpPr>
              <p:cNvPr name="Freeform 45" id="45"/>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46" id="46"/>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TextBox 47" id="47"/>
          <p:cNvSpPr txBox="true"/>
          <p:nvPr/>
        </p:nvSpPr>
        <p:spPr>
          <a:xfrm rot="0">
            <a:off x="15697345" y="148575"/>
            <a:ext cx="1948504" cy="245745"/>
          </a:xfrm>
          <a:prstGeom prst="rect">
            <a:avLst/>
          </a:prstGeom>
        </p:spPr>
        <p:txBody>
          <a:bodyPr anchor="t" rtlCol="false" tIns="0" lIns="0" bIns="0" rIns="0">
            <a:spAutoFit/>
          </a:bodyPr>
          <a:lstStyle/>
          <a:p>
            <a:pPr>
              <a:lnSpc>
                <a:spcPts val="1800"/>
              </a:lnSpc>
            </a:pPr>
            <a:r>
              <a:rPr lang="en-US" sz="1800" spc="359">
                <a:solidFill>
                  <a:srgbClr val="FEFEFE"/>
                </a:solidFill>
                <a:latin typeface="Ramabhadra"/>
              </a:rPr>
              <a:t>ATLIQ MART</a:t>
            </a:r>
          </a:p>
        </p:txBody>
      </p:sp>
      <p:grpSp>
        <p:nvGrpSpPr>
          <p:cNvPr name="Group 48" id="48"/>
          <p:cNvGrpSpPr/>
          <p:nvPr/>
        </p:nvGrpSpPr>
        <p:grpSpPr>
          <a:xfrm rot="0">
            <a:off x="17626799" y="0"/>
            <a:ext cx="473814" cy="571470"/>
            <a:chOff x="0" y="0"/>
            <a:chExt cx="710385" cy="856800"/>
          </a:xfrm>
        </p:grpSpPr>
        <p:sp>
          <p:nvSpPr>
            <p:cNvPr name="Freeform 49" id="49"/>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50" id="50"/>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17</a:t>
              </a:r>
            </a:p>
          </p:txBody>
        </p:sp>
      </p:grpSp>
      <p:grpSp>
        <p:nvGrpSpPr>
          <p:cNvPr name="Group 51" id="51"/>
          <p:cNvGrpSpPr/>
          <p:nvPr/>
        </p:nvGrpSpPr>
        <p:grpSpPr>
          <a:xfrm rot="0">
            <a:off x="1187780" y="6529243"/>
            <a:ext cx="6522345" cy="3108483"/>
            <a:chOff x="0" y="0"/>
            <a:chExt cx="1717819" cy="818695"/>
          </a:xfrm>
        </p:grpSpPr>
        <p:sp>
          <p:nvSpPr>
            <p:cNvPr name="Freeform 52" id="52"/>
            <p:cNvSpPr/>
            <p:nvPr/>
          </p:nvSpPr>
          <p:spPr>
            <a:xfrm flipH="false" flipV="false" rot="0">
              <a:off x="0" y="0"/>
              <a:ext cx="1717819" cy="818695"/>
            </a:xfrm>
            <a:custGeom>
              <a:avLst/>
              <a:gdLst/>
              <a:ahLst/>
              <a:cxnLst/>
              <a:rect r="r" b="b" t="t" l="l"/>
              <a:pathLst>
                <a:path h="818695" w="1717819">
                  <a:moveTo>
                    <a:pt x="21366" y="0"/>
                  </a:moveTo>
                  <a:lnTo>
                    <a:pt x="1696453" y="0"/>
                  </a:lnTo>
                  <a:cubicBezTo>
                    <a:pt x="1708253" y="0"/>
                    <a:pt x="1717819" y="9566"/>
                    <a:pt x="1717819" y="21366"/>
                  </a:cubicBezTo>
                  <a:lnTo>
                    <a:pt x="1717819" y="797329"/>
                  </a:lnTo>
                  <a:cubicBezTo>
                    <a:pt x="1717819" y="809129"/>
                    <a:pt x="1708253" y="818695"/>
                    <a:pt x="1696453" y="818695"/>
                  </a:cubicBezTo>
                  <a:lnTo>
                    <a:pt x="21366" y="818695"/>
                  </a:lnTo>
                  <a:cubicBezTo>
                    <a:pt x="15699" y="818695"/>
                    <a:pt x="10265" y="816444"/>
                    <a:pt x="6258" y="812437"/>
                  </a:cubicBezTo>
                  <a:cubicBezTo>
                    <a:pt x="2251" y="808430"/>
                    <a:pt x="0" y="802996"/>
                    <a:pt x="0" y="797329"/>
                  </a:cubicBezTo>
                  <a:lnTo>
                    <a:pt x="0" y="21366"/>
                  </a:lnTo>
                  <a:cubicBezTo>
                    <a:pt x="0" y="9566"/>
                    <a:pt x="9566" y="0"/>
                    <a:pt x="21366" y="0"/>
                  </a:cubicBezTo>
                  <a:close/>
                </a:path>
              </a:pathLst>
            </a:custGeom>
            <a:solidFill>
              <a:srgbClr val="000000">
                <a:alpha val="0"/>
              </a:srgbClr>
            </a:solidFill>
            <a:ln w="38100" cap="sq">
              <a:solidFill>
                <a:srgbClr val="737373"/>
              </a:solidFill>
              <a:prstDash val="solid"/>
              <a:miter/>
            </a:ln>
          </p:spPr>
        </p:sp>
        <p:sp>
          <p:nvSpPr>
            <p:cNvPr name="TextBox 53" id="53"/>
            <p:cNvSpPr txBox="true"/>
            <p:nvPr/>
          </p:nvSpPr>
          <p:spPr>
            <a:xfrm>
              <a:off x="0" y="-38100"/>
              <a:ext cx="1717819" cy="856795"/>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6946012" y="7480605"/>
            <a:ext cx="450811" cy="450811"/>
            <a:chOff x="0" y="0"/>
            <a:chExt cx="601082" cy="601082"/>
          </a:xfrm>
        </p:grpSpPr>
        <p:grpSp>
          <p:nvGrpSpPr>
            <p:cNvPr name="Group 55" id="55"/>
            <p:cNvGrpSpPr/>
            <p:nvPr/>
          </p:nvGrpSpPr>
          <p:grpSpPr>
            <a:xfrm rot="0">
              <a:off x="0" y="0"/>
              <a:ext cx="601082" cy="601082"/>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name="TextBox 57" id="5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8" id="58"/>
            <p:cNvSpPr/>
            <p:nvPr/>
          </p:nvSpPr>
          <p:spPr>
            <a:xfrm flipH="false" flipV="false" rot="0">
              <a:off x="124693" y="165298"/>
              <a:ext cx="351696" cy="270487"/>
            </a:xfrm>
            <a:custGeom>
              <a:avLst/>
              <a:gdLst/>
              <a:ahLst/>
              <a:cxnLst/>
              <a:rect r="r" b="b" t="t" l="l"/>
              <a:pathLst>
                <a:path h="270487" w="351696">
                  <a:moveTo>
                    <a:pt x="0" y="0"/>
                  </a:moveTo>
                  <a:lnTo>
                    <a:pt x="351696" y="0"/>
                  </a:lnTo>
                  <a:lnTo>
                    <a:pt x="351696" y="270486"/>
                  </a:lnTo>
                  <a:lnTo>
                    <a:pt x="0" y="2704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59" id="59"/>
          <p:cNvGrpSpPr/>
          <p:nvPr/>
        </p:nvGrpSpPr>
        <p:grpSpPr>
          <a:xfrm rot="0">
            <a:off x="6946012" y="8198319"/>
            <a:ext cx="450811" cy="450811"/>
            <a:chOff x="0" y="0"/>
            <a:chExt cx="601082" cy="601082"/>
          </a:xfrm>
        </p:grpSpPr>
        <p:grpSp>
          <p:nvGrpSpPr>
            <p:cNvPr name="Group 60" id="60"/>
            <p:cNvGrpSpPr/>
            <p:nvPr/>
          </p:nvGrpSpPr>
          <p:grpSpPr>
            <a:xfrm rot="0">
              <a:off x="0" y="0"/>
              <a:ext cx="601082" cy="601082"/>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name="TextBox 62" id="6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3" id="63"/>
            <p:cNvSpPr/>
            <p:nvPr/>
          </p:nvSpPr>
          <p:spPr>
            <a:xfrm flipH="false" flipV="false" rot="0">
              <a:off x="118070" y="118070"/>
              <a:ext cx="364942" cy="364942"/>
            </a:xfrm>
            <a:custGeom>
              <a:avLst/>
              <a:gdLst/>
              <a:ahLst/>
              <a:cxnLst/>
              <a:rect r="r" b="b" t="t" l="l"/>
              <a:pathLst>
                <a:path h="364942" w="364942">
                  <a:moveTo>
                    <a:pt x="0" y="0"/>
                  </a:moveTo>
                  <a:lnTo>
                    <a:pt x="364942" y="0"/>
                  </a:lnTo>
                  <a:lnTo>
                    <a:pt x="364942" y="364942"/>
                  </a:lnTo>
                  <a:lnTo>
                    <a:pt x="0" y="3649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64" id="64"/>
          <p:cNvGrpSpPr/>
          <p:nvPr/>
        </p:nvGrpSpPr>
        <p:grpSpPr>
          <a:xfrm rot="0">
            <a:off x="4869791" y="1490134"/>
            <a:ext cx="1294745" cy="1370101"/>
            <a:chOff x="0" y="0"/>
            <a:chExt cx="1726327" cy="1826801"/>
          </a:xfrm>
        </p:grpSpPr>
        <p:sp>
          <p:nvSpPr>
            <p:cNvPr name="Freeform 65" id="65">
              <a:hlinkClick r:id="rId10" tooltip="https://codebasics.io"/>
            </p:cNvPr>
            <p:cNvSpPr/>
            <p:nvPr/>
          </p:nvSpPr>
          <p:spPr>
            <a:xfrm flipH="false" flipV="false" rot="0">
              <a:off x="358338" y="408575"/>
              <a:ext cx="1009651" cy="1009651"/>
            </a:xfrm>
            <a:custGeom>
              <a:avLst/>
              <a:gdLst/>
              <a:ahLst/>
              <a:cxnLst/>
              <a:rect r="r" b="b" t="t" l="l"/>
              <a:pathLst>
                <a:path h="1009651" w="1009651">
                  <a:moveTo>
                    <a:pt x="0" y="0"/>
                  </a:moveTo>
                  <a:lnTo>
                    <a:pt x="1009651" y="0"/>
                  </a:lnTo>
                  <a:lnTo>
                    <a:pt x="1009651" y="1009651"/>
                  </a:lnTo>
                  <a:lnTo>
                    <a:pt x="0" y="1009651"/>
                  </a:lnTo>
                  <a:lnTo>
                    <a:pt x="0" y="0"/>
                  </a:lnTo>
                  <a:close/>
                </a:path>
              </a:pathLst>
            </a:custGeom>
            <a:blipFill>
              <a:blip r:embed="rId9"/>
              <a:stretch>
                <a:fillRect l="0" t="0" r="0" b="0"/>
              </a:stretch>
            </a:blipFill>
          </p:spPr>
        </p:sp>
        <p:sp>
          <p:nvSpPr>
            <p:cNvPr name="Freeform 66" id="66"/>
            <p:cNvSpPr/>
            <p:nvPr/>
          </p:nvSpPr>
          <p:spPr>
            <a:xfrm flipH="false" flipV="false" rot="0">
              <a:off x="0" y="0"/>
              <a:ext cx="1726327" cy="1826801"/>
            </a:xfrm>
            <a:custGeom>
              <a:avLst/>
              <a:gdLst/>
              <a:ahLst/>
              <a:cxnLst/>
              <a:rect r="r" b="b" t="t" l="l"/>
              <a:pathLst>
                <a:path h="1826801" w="1726327">
                  <a:moveTo>
                    <a:pt x="0" y="0"/>
                  </a:moveTo>
                  <a:lnTo>
                    <a:pt x="1726327" y="0"/>
                  </a:lnTo>
                  <a:lnTo>
                    <a:pt x="1726327" y="1826801"/>
                  </a:lnTo>
                  <a:lnTo>
                    <a:pt x="0" y="1826801"/>
                  </a:lnTo>
                  <a:lnTo>
                    <a:pt x="0" y="0"/>
                  </a:lnTo>
                  <a:close/>
                </a:path>
              </a:pathLst>
            </a:custGeom>
            <a:blipFill>
              <a:blip r:embed="rId11"/>
              <a:stretch>
                <a:fillRect l="0" t="0" r="0" b="0"/>
              </a:stretch>
            </a:blipFill>
          </p:spPr>
        </p:sp>
      </p:grpSp>
      <p:sp>
        <p:nvSpPr>
          <p:cNvPr name="Freeform 67" id="67"/>
          <p:cNvSpPr/>
          <p:nvPr/>
        </p:nvSpPr>
        <p:spPr>
          <a:xfrm flipH="false" flipV="false" rot="0">
            <a:off x="2207264" y="649273"/>
            <a:ext cx="467677" cy="488436"/>
          </a:xfrm>
          <a:custGeom>
            <a:avLst/>
            <a:gdLst/>
            <a:ahLst/>
            <a:cxnLst/>
            <a:rect r="r" b="b" t="t" l="l"/>
            <a:pathLst>
              <a:path h="488436" w="467677">
                <a:moveTo>
                  <a:pt x="0" y="0"/>
                </a:moveTo>
                <a:lnTo>
                  <a:pt x="467677" y="0"/>
                </a:lnTo>
                <a:lnTo>
                  <a:pt x="467677" y="488436"/>
                </a:lnTo>
                <a:lnTo>
                  <a:pt x="0" y="4884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68" id="68"/>
          <p:cNvSpPr txBox="true"/>
          <p:nvPr/>
        </p:nvSpPr>
        <p:spPr>
          <a:xfrm rot="0">
            <a:off x="2612094" y="756013"/>
            <a:ext cx="3721986" cy="353121"/>
          </a:xfrm>
          <a:prstGeom prst="rect">
            <a:avLst/>
          </a:prstGeom>
        </p:spPr>
        <p:txBody>
          <a:bodyPr anchor="t" rtlCol="false" tIns="0" lIns="0" bIns="0" rIns="0">
            <a:spAutoFit/>
          </a:bodyPr>
          <a:lstStyle/>
          <a:p>
            <a:pPr algn="ctr" marL="0" indent="0" lvl="0">
              <a:lnSpc>
                <a:spcPts val="2603"/>
              </a:lnSpc>
            </a:pPr>
            <a:r>
              <a:rPr lang="en-US" sz="2799" spc="302">
                <a:solidFill>
                  <a:srgbClr val="231F20"/>
                </a:solidFill>
                <a:latin typeface="Ramabhadra"/>
              </a:rPr>
              <a:t>DHANYAWAD</a:t>
            </a:r>
          </a:p>
        </p:txBody>
      </p:sp>
      <p:sp>
        <p:nvSpPr>
          <p:cNvPr name="Freeform 69" id="69"/>
          <p:cNvSpPr/>
          <p:nvPr/>
        </p:nvSpPr>
        <p:spPr>
          <a:xfrm flipH="false" flipV="false" rot="0">
            <a:off x="6334081" y="649273"/>
            <a:ext cx="467677" cy="488436"/>
          </a:xfrm>
          <a:custGeom>
            <a:avLst/>
            <a:gdLst/>
            <a:ahLst/>
            <a:cxnLst/>
            <a:rect r="r" b="b" t="t" l="l"/>
            <a:pathLst>
              <a:path h="488436" w="467677">
                <a:moveTo>
                  <a:pt x="0" y="0"/>
                </a:moveTo>
                <a:lnTo>
                  <a:pt x="467677" y="0"/>
                </a:lnTo>
                <a:lnTo>
                  <a:pt x="467677" y="488436"/>
                </a:lnTo>
                <a:lnTo>
                  <a:pt x="0" y="4884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70" id="70"/>
          <p:cNvGrpSpPr/>
          <p:nvPr/>
        </p:nvGrpSpPr>
        <p:grpSpPr>
          <a:xfrm rot="0">
            <a:off x="6946012" y="6762891"/>
            <a:ext cx="450811" cy="450811"/>
            <a:chOff x="0" y="0"/>
            <a:chExt cx="601082" cy="601082"/>
          </a:xfrm>
        </p:grpSpPr>
        <p:grpSp>
          <p:nvGrpSpPr>
            <p:cNvPr name="Group 71" id="71"/>
            <p:cNvGrpSpPr/>
            <p:nvPr/>
          </p:nvGrpSpPr>
          <p:grpSpPr>
            <a:xfrm rot="0">
              <a:off x="0" y="0"/>
              <a:ext cx="601082" cy="601082"/>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name="TextBox 73" id="7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74" id="74"/>
            <p:cNvSpPr/>
            <p:nvPr/>
          </p:nvSpPr>
          <p:spPr>
            <a:xfrm flipH="true" flipV="false" rot="0">
              <a:off x="147645" y="147645"/>
              <a:ext cx="305792" cy="305792"/>
            </a:xfrm>
            <a:custGeom>
              <a:avLst/>
              <a:gdLst/>
              <a:ahLst/>
              <a:cxnLst/>
              <a:rect r="r" b="b" t="t" l="l"/>
              <a:pathLst>
                <a:path h="305792" w="305792">
                  <a:moveTo>
                    <a:pt x="305792" y="0"/>
                  </a:moveTo>
                  <a:lnTo>
                    <a:pt x="0" y="0"/>
                  </a:lnTo>
                  <a:lnTo>
                    <a:pt x="0" y="305792"/>
                  </a:lnTo>
                  <a:lnTo>
                    <a:pt x="305792" y="305792"/>
                  </a:lnTo>
                  <a:lnTo>
                    <a:pt x="305792"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grpSp>
        <p:nvGrpSpPr>
          <p:cNvPr name="Group 75" id="75"/>
          <p:cNvGrpSpPr/>
          <p:nvPr/>
        </p:nvGrpSpPr>
        <p:grpSpPr>
          <a:xfrm rot="0">
            <a:off x="6946012" y="8916033"/>
            <a:ext cx="450811" cy="450811"/>
            <a:chOff x="0" y="0"/>
            <a:chExt cx="601082" cy="601082"/>
          </a:xfrm>
        </p:grpSpPr>
        <p:grpSp>
          <p:nvGrpSpPr>
            <p:cNvPr name="Group 76" id="76"/>
            <p:cNvGrpSpPr/>
            <p:nvPr/>
          </p:nvGrpSpPr>
          <p:grpSpPr>
            <a:xfrm rot="0">
              <a:off x="0" y="0"/>
              <a:ext cx="601082" cy="601082"/>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name="TextBox 78" id="7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79" id="79"/>
            <p:cNvSpPr/>
            <p:nvPr/>
          </p:nvSpPr>
          <p:spPr>
            <a:xfrm flipH="false" flipV="false" rot="0">
              <a:off x="137615" y="137615"/>
              <a:ext cx="325851" cy="325851"/>
            </a:xfrm>
            <a:custGeom>
              <a:avLst/>
              <a:gdLst/>
              <a:ahLst/>
              <a:cxnLst/>
              <a:rect r="r" b="b" t="t" l="l"/>
              <a:pathLst>
                <a:path h="325851" w="325851">
                  <a:moveTo>
                    <a:pt x="0" y="0"/>
                  </a:moveTo>
                  <a:lnTo>
                    <a:pt x="325852" y="0"/>
                  </a:lnTo>
                  <a:lnTo>
                    <a:pt x="325852" y="325852"/>
                  </a:lnTo>
                  <a:lnTo>
                    <a:pt x="0" y="3258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grpSp>
        <p:nvGrpSpPr>
          <p:cNvPr name="Group 80" id="80"/>
          <p:cNvGrpSpPr/>
          <p:nvPr/>
        </p:nvGrpSpPr>
        <p:grpSpPr>
          <a:xfrm rot="0">
            <a:off x="834674" y="6176137"/>
            <a:ext cx="744312" cy="744312"/>
            <a:chOff x="0" y="0"/>
            <a:chExt cx="992415" cy="992415"/>
          </a:xfrm>
        </p:grpSpPr>
        <p:grpSp>
          <p:nvGrpSpPr>
            <p:cNvPr name="Group 81" id="81"/>
            <p:cNvGrpSpPr/>
            <p:nvPr/>
          </p:nvGrpSpPr>
          <p:grpSpPr>
            <a:xfrm rot="0">
              <a:off x="0" y="0"/>
              <a:ext cx="992415" cy="99241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sp>
          <p:sp>
            <p:nvSpPr>
              <p:cNvPr name="TextBox 83" id="8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Freeform 84" id="84"/>
            <p:cNvSpPr/>
            <p:nvPr/>
          </p:nvSpPr>
          <p:spPr>
            <a:xfrm flipH="false" flipV="false" rot="0">
              <a:off x="149264" y="149264"/>
              <a:ext cx="693887" cy="693887"/>
            </a:xfrm>
            <a:custGeom>
              <a:avLst/>
              <a:gdLst/>
              <a:ahLst/>
              <a:cxnLst/>
              <a:rect r="r" b="b" t="t" l="l"/>
              <a:pathLst>
                <a:path h="693887" w="693887">
                  <a:moveTo>
                    <a:pt x="0" y="0"/>
                  </a:moveTo>
                  <a:lnTo>
                    <a:pt x="693887" y="0"/>
                  </a:lnTo>
                  <a:lnTo>
                    <a:pt x="693887" y="693887"/>
                  </a:lnTo>
                  <a:lnTo>
                    <a:pt x="0" y="69388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grpSp>
        <p:nvGrpSpPr>
          <p:cNvPr name="Group 85" id="85"/>
          <p:cNvGrpSpPr/>
          <p:nvPr/>
        </p:nvGrpSpPr>
        <p:grpSpPr>
          <a:xfrm rot="0">
            <a:off x="474390" y="4404009"/>
            <a:ext cx="7761251" cy="228353"/>
            <a:chOff x="0" y="0"/>
            <a:chExt cx="10348334" cy="304471"/>
          </a:xfrm>
        </p:grpSpPr>
        <p:grpSp>
          <p:nvGrpSpPr>
            <p:cNvPr name="Group 86" id="86"/>
            <p:cNvGrpSpPr/>
            <p:nvPr/>
          </p:nvGrpSpPr>
          <p:grpSpPr>
            <a:xfrm rot="0">
              <a:off x="0" y="232505"/>
              <a:ext cx="10348334" cy="71966"/>
              <a:chOff x="0" y="0"/>
              <a:chExt cx="728016" cy="5063"/>
            </a:xfrm>
          </p:grpSpPr>
          <p:sp>
            <p:nvSpPr>
              <p:cNvPr name="Freeform 87" id="87"/>
              <p:cNvSpPr/>
              <p:nvPr/>
            </p:nvSpPr>
            <p:spPr>
              <a:xfrm flipH="false" flipV="false" rot="0">
                <a:off x="0" y="0"/>
                <a:ext cx="728016" cy="5063"/>
              </a:xfrm>
              <a:custGeom>
                <a:avLst/>
                <a:gdLst/>
                <a:ahLst/>
                <a:cxnLst/>
                <a:rect r="r" b="b" t="t" l="l"/>
                <a:pathLst>
                  <a:path h="5063" w="728016">
                    <a:moveTo>
                      <a:pt x="0" y="0"/>
                    </a:moveTo>
                    <a:lnTo>
                      <a:pt x="728016" y="0"/>
                    </a:lnTo>
                    <a:lnTo>
                      <a:pt x="728016" y="5063"/>
                    </a:lnTo>
                    <a:lnTo>
                      <a:pt x="0" y="5063"/>
                    </a:lnTo>
                    <a:close/>
                  </a:path>
                </a:pathLst>
              </a:custGeom>
              <a:solidFill>
                <a:srgbClr val="72D402"/>
              </a:solidFill>
            </p:spPr>
          </p:sp>
          <p:sp>
            <p:nvSpPr>
              <p:cNvPr name="TextBox 88" id="88"/>
              <p:cNvSpPr txBox="true"/>
              <p:nvPr/>
            </p:nvSpPr>
            <p:spPr>
              <a:xfrm>
                <a:off x="0" y="-38100"/>
                <a:ext cx="728016" cy="43163"/>
              </a:xfrm>
              <a:prstGeom prst="rect">
                <a:avLst/>
              </a:prstGeom>
            </p:spPr>
            <p:txBody>
              <a:bodyPr anchor="ctr" rtlCol="false" tIns="50800" lIns="50800" bIns="50800" rIns="50800"/>
              <a:lstStyle/>
              <a:p>
                <a:pPr algn="ctr">
                  <a:lnSpc>
                    <a:spcPts val="2659"/>
                  </a:lnSpc>
                </a:pPr>
              </a:p>
            </p:txBody>
          </p:sp>
        </p:grpSp>
        <p:grpSp>
          <p:nvGrpSpPr>
            <p:cNvPr name="Group 89" id="89"/>
            <p:cNvGrpSpPr/>
            <p:nvPr/>
          </p:nvGrpSpPr>
          <p:grpSpPr>
            <a:xfrm rot="0">
              <a:off x="0" y="0"/>
              <a:ext cx="10348334" cy="71966"/>
              <a:chOff x="0" y="0"/>
              <a:chExt cx="728016" cy="5063"/>
            </a:xfrm>
          </p:grpSpPr>
          <p:sp>
            <p:nvSpPr>
              <p:cNvPr name="Freeform 90" id="90"/>
              <p:cNvSpPr/>
              <p:nvPr/>
            </p:nvSpPr>
            <p:spPr>
              <a:xfrm flipH="false" flipV="false" rot="0">
                <a:off x="0" y="0"/>
                <a:ext cx="728016" cy="5063"/>
              </a:xfrm>
              <a:custGeom>
                <a:avLst/>
                <a:gdLst/>
                <a:ahLst/>
                <a:cxnLst/>
                <a:rect r="r" b="b" t="t" l="l"/>
                <a:pathLst>
                  <a:path h="5063" w="728016">
                    <a:moveTo>
                      <a:pt x="0" y="0"/>
                    </a:moveTo>
                    <a:lnTo>
                      <a:pt x="728016" y="0"/>
                    </a:lnTo>
                    <a:lnTo>
                      <a:pt x="728016" y="5063"/>
                    </a:lnTo>
                    <a:lnTo>
                      <a:pt x="0" y="5063"/>
                    </a:lnTo>
                    <a:close/>
                  </a:path>
                </a:pathLst>
              </a:custGeom>
              <a:solidFill>
                <a:srgbClr val="72D402"/>
              </a:solidFill>
            </p:spPr>
          </p:sp>
          <p:sp>
            <p:nvSpPr>
              <p:cNvPr name="TextBox 91" id="91"/>
              <p:cNvSpPr txBox="true"/>
              <p:nvPr/>
            </p:nvSpPr>
            <p:spPr>
              <a:xfrm>
                <a:off x="0" y="-38100"/>
                <a:ext cx="728016" cy="43163"/>
              </a:xfrm>
              <a:prstGeom prst="rect">
                <a:avLst/>
              </a:prstGeom>
            </p:spPr>
            <p:txBody>
              <a:bodyPr anchor="ctr" rtlCol="false" tIns="50800" lIns="50800" bIns="50800" rIns="50800"/>
              <a:lstStyle/>
              <a:p>
                <a:pPr algn="ctr">
                  <a:lnSpc>
                    <a:spcPts val="2659"/>
                  </a:lnSpc>
                </a:pPr>
              </a:p>
            </p:txBody>
          </p:sp>
        </p:grpSp>
        <p:grpSp>
          <p:nvGrpSpPr>
            <p:cNvPr name="Group 92" id="92"/>
            <p:cNvGrpSpPr/>
            <p:nvPr/>
          </p:nvGrpSpPr>
          <p:grpSpPr>
            <a:xfrm rot="0">
              <a:off x="0" y="104750"/>
              <a:ext cx="10348334" cy="94971"/>
              <a:chOff x="0" y="0"/>
              <a:chExt cx="728016" cy="6681"/>
            </a:xfrm>
          </p:grpSpPr>
          <p:sp>
            <p:nvSpPr>
              <p:cNvPr name="Freeform 93" id="93"/>
              <p:cNvSpPr/>
              <p:nvPr/>
            </p:nvSpPr>
            <p:spPr>
              <a:xfrm flipH="false" flipV="false" rot="0">
                <a:off x="0" y="0"/>
                <a:ext cx="728016" cy="6681"/>
              </a:xfrm>
              <a:custGeom>
                <a:avLst/>
                <a:gdLst/>
                <a:ahLst/>
                <a:cxnLst/>
                <a:rect r="r" b="b" t="t" l="l"/>
                <a:pathLst>
                  <a:path h="6681" w="728016">
                    <a:moveTo>
                      <a:pt x="0" y="0"/>
                    </a:moveTo>
                    <a:lnTo>
                      <a:pt x="728016" y="0"/>
                    </a:lnTo>
                    <a:lnTo>
                      <a:pt x="728016" y="6681"/>
                    </a:lnTo>
                    <a:lnTo>
                      <a:pt x="0" y="6681"/>
                    </a:lnTo>
                    <a:close/>
                  </a:path>
                </a:pathLst>
              </a:custGeom>
              <a:solidFill>
                <a:srgbClr val="2F2F30"/>
              </a:solidFill>
              <a:ln cap="sq">
                <a:noFill/>
                <a:prstDash val="solid"/>
                <a:miter/>
              </a:ln>
            </p:spPr>
          </p:sp>
          <p:sp>
            <p:nvSpPr>
              <p:cNvPr name="TextBox 94" id="94"/>
              <p:cNvSpPr txBox="true"/>
              <p:nvPr/>
            </p:nvSpPr>
            <p:spPr>
              <a:xfrm>
                <a:off x="0" y="-38100"/>
                <a:ext cx="728016" cy="44781"/>
              </a:xfrm>
              <a:prstGeom prst="rect">
                <a:avLst/>
              </a:prstGeom>
            </p:spPr>
            <p:txBody>
              <a:bodyPr anchor="ctr" rtlCol="false" tIns="50800" lIns="50800" bIns="50800" rIns="50800"/>
              <a:lstStyle/>
              <a:p>
                <a:pPr algn="ctr" marL="0" indent="0" lvl="0">
                  <a:lnSpc>
                    <a:spcPts val="2659"/>
                  </a:lnSpc>
                  <a:spcBef>
                    <a:spcPct val="0"/>
                  </a:spcBef>
                </a:pPr>
              </a:p>
            </p:txBody>
          </p:sp>
        </p:grpSp>
      </p:grpSp>
      <p:grpSp>
        <p:nvGrpSpPr>
          <p:cNvPr name="Group 95" id="95"/>
          <p:cNvGrpSpPr/>
          <p:nvPr/>
        </p:nvGrpSpPr>
        <p:grpSpPr>
          <a:xfrm rot="0">
            <a:off x="2746036" y="1490134"/>
            <a:ext cx="1352974" cy="1370101"/>
            <a:chOff x="0" y="0"/>
            <a:chExt cx="1803966" cy="1826801"/>
          </a:xfrm>
        </p:grpSpPr>
        <p:sp>
          <p:nvSpPr>
            <p:cNvPr name="Freeform 96" id="96"/>
            <p:cNvSpPr/>
            <p:nvPr/>
          </p:nvSpPr>
          <p:spPr>
            <a:xfrm flipH="false" flipV="false" rot="0">
              <a:off x="0" y="0"/>
              <a:ext cx="1803966" cy="1826801"/>
            </a:xfrm>
            <a:custGeom>
              <a:avLst/>
              <a:gdLst/>
              <a:ahLst/>
              <a:cxnLst/>
              <a:rect r="r" b="b" t="t" l="l"/>
              <a:pathLst>
                <a:path h="1826801" w="1803966">
                  <a:moveTo>
                    <a:pt x="0" y="0"/>
                  </a:moveTo>
                  <a:lnTo>
                    <a:pt x="1803966" y="0"/>
                  </a:lnTo>
                  <a:lnTo>
                    <a:pt x="1803966" y="1826801"/>
                  </a:lnTo>
                  <a:lnTo>
                    <a:pt x="0" y="1826801"/>
                  </a:lnTo>
                  <a:lnTo>
                    <a:pt x="0" y="0"/>
                  </a:lnTo>
                  <a:close/>
                </a:path>
              </a:pathLst>
            </a:custGeom>
            <a:blipFill>
              <a:blip r:embed="rId20"/>
              <a:stretch>
                <a:fillRect l="0" t="0" r="0" b="0"/>
              </a:stretch>
            </a:blipFill>
          </p:spPr>
        </p:sp>
        <p:sp>
          <p:nvSpPr>
            <p:cNvPr name="Freeform 97" id="97"/>
            <p:cNvSpPr/>
            <p:nvPr/>
          </p:nvSpPr>
          <p:spPr>
            <a:xfrm flipH="false" flipV="false" rot="0">
              <a:off x="390089" y="401506"/>
              <a:ext cx="1023788" cy="1023788"/>
            </a:xfrm>
            <a:custGeom>
              <a:avLst/>
              <a:gdLst/>
              <a:ahLst/>
              <a:cxnLst/>
              <a:rect r="r" b="b" t="t" l="l"/>
              <a:pathLst>
                <a:path h="1023788" w="1023788">
                  <a:moveTo>
                    <a:pt x="0" y="0"/>
                  </a:moveTo>
                  <a:lnTo>
                    <a:pt x="1023788" y="0"/>
                  </a:lnTo>
                  <a:lnTo>
                    <a:pt x="1023788" y="1023788"/>
                  </a:lnTo>
                  <a:lnTo>
                    <a:pt x="0" y="1023788"/>
                  </a:lnTo>
                  <a:lnTo>
                    <a:pt x="0" y="0"/>
                  </a:lnTo>
                  <a:close/>
                </a:path>
              </a:pathLst>
            </a:custGeom>
            <a:blipFill>
              <a:blip r:embed="rId21"/>
              <a:stretch>
                <a:fillRect l="0" t="0" r="0" b="0"/>
              </a:stretch>
            </a:blipFill>
          </p:spPr>
        </p:sp>
      </p:grpSp>
      <p:sp>
        <p:nvSpPr>
          <p:cNvPr name="TextBox 98" id="98"/>
          <p:cNvSpPr txBox="true"/>
          <p:nvPr/>
        </p:nvSpPr>
        <p:spPr>
          <a:xfrm rot="0">
            <a:off x="1980432" y="5157765"/>
            <a:ext cx="4749168" cy="659130"/>
          </a:xfrm>
          <a:prstGeom prst="rect">
            <a:avLst/>
          </a:prstGeom>
        </p:spPr>
        <p:txBody>
          <a:bodyPr anchor="t" rtlCol="false" tIns="0" lIns="0" bIns="0" rIns="0">
            <a:spAutoFit/>
          </a:bodyPr>
          <a:lstStyle/>
          <a:p>
            <a:pPr algn="ctr" marL="0" indent="0" lvl="0">
              <a:lnSpc>
                <a:spcPts val="5250"/>
              </a:lnSpc>
            </a:pPr>
            <a:r>
              <a:rPr lang="en-US" sz="4200" spc="134" strike="noStrike" u="none">
                <a:solidFill>
                  <a:srgbClr val="040606"/>
                </a:solidFill>
                <a:latin typeface="Montserrat Ultra-Bold"/>
              </a:rPr>
              <a:t>LET'S CONNECT</a:t>
            </a:r>
          </a:p>
        </p:txBody>
      </p:sp>
      <p:sp>
        <p:nvSpPr>
          <p:cNvPr name="TextBox 99" id="99"/>
          <p:cNvSpPr txBox="true"/>
          <p:nvPr/>
        </p:nvSpPr>
        <p:spPr>
          <a:xfrm rot="0">
            <a:off x="1168730" y="7499351"/>
            <a:ext cx="5456168" cy="365694"/>
          </a:xfrm>
          <a:prstGeom prst="rect">
            <a:avLst/>
          </a:prstGeom>
        </p:spPr>
        <p:txBody>
          <a:bodyPr anchor="t" rtlCol="false" tIns="0" lIns="0" bIns="0" rIns="0">
            <a:spAutoFit/>
          </a:bodyPr>
          <a:lstStyle/>
          <a:p>
            <a:pPr algn="r">
              <a:lnSpc>
                <a:spcPts val="2940"/>
              </a:lnSpc>
            </a:pPr>
            <a:r>
              <a:rPr lang="en-US" sz="2100" spc="128">
                <a:solidFill>
                  <a:srgbClr val="737373"/>
                </a:solidFill>
                <a:latin typeface="Ramabhadra"/>
              </a:rPr>
              <a:t>jobsforkumar.vaishnav@gmail.com</a:t>
            </a:r>
          </a:p>
        </p:txBody>
      </p:sp>
      <p:sp>
        <p:nvSpPr>
          <p:cNvPr name="TextBox 100" id="100"/>
          <p:cNvSpPr txBox="true"/>
          <p:nvPr/>
        </p:nvSpPr>
        <p:spPr>
          <a:xfrm rot="0">
            <a:off x="1827601" y="8217065"/>
            <a:ext cx="4817323" cy="365694"/>
          </a:xfrm>
          <a:prstGeom prst="rect">
            <a:avLst/>
          </a:prstGeom>
        </p:spPr>
        <p:txBody>
          <a:bodyPr anchor="t" rtlCol="false" tIns="0" lIns="0" bIns="0" rIns="0">
            <a:spAutoFit/>
          </a:bodyPr>
          <a:lstStyle/>
          <a:p>
            <a:pPr algn="r" marL="0" indent="0" lvl="0">
              <a:lnSpc>
                <a:spcPts val="2940"/>
              </a:lnSpc>
              <a:spcBef>
                <a:spcPct val="0"/>
              </a:spcBef>
            </a:pPr>
            <a:r>
              <a:rPr lang="en-US" sz="2100" spc="128" strike="noStrike" u="none">
                <a:solidFill>
                  <a:srgbClr val="737373"/>
                </a:solidFill>
                <a:latin typeface="Ramabhadra"/>
              </a:rPr>
              <a:t>www.kumarvaishnav.in</a:t>
            </a:r>
          </a:p>
        </p:txBody>
      </p:sp>
      <p:sp>
        <p:nvSpPr>
          <p:cNvPr name="TextBox 101" id="101"/>
          <p:cNvSpPr txBox="true"/>
          <p:nvPr/>
        </p:nvSpPr>
        <p:spPr>
          <a:xfrm rot="0">
            <a:off x="1807574" y="6781637"/>
            <a:ext cx="4817323" cy="365694"/>
          </a:xfrm>
          <a:prstGeom prst="rect">
            <a:avLst/>
          </a:prstGeom>
        </p:spPr>
        <p:txBody>
          <a:bodyPr anchor="t" rtlCol="false" tIns="0" lIns="0" bIns="0" rIns="0">
            <a:spAutoFit/>
          </a:bodyPr>
          <a:lstStyle/>
          <a:p>
            <a:pPr algn="r" marL="0" indent="0" lvl="0">
              <a:lnSpc>
                <a:spcPts val="2940"/>
              </a:lnSpc>
              <a:spcBef>
                <a:spcPct val="0"/>
              </a:spcBef>
            </a:pPr>
            <a:r>
              <a:rPr lang="en-US" sz="2100" spc="77" u="none">
                <a:solidFill>
                  <a:srgbClr val="737373"/>
                </a:solidFill>
                <a:latin typeface="Ramabhadra"/>
              </a:rPr>
              <a:t>+91-9693557965</a:t>
            </a:r>
          </a:p>
        </p:txBody>
      </p:sp>
      <p:sp>
        <p:nvSpPr>
          <p:cNvPr name="TextBox 102" id="102"/>
          <p:cNvSpPr txBox="true"/>
          <p:nvPr/>
        </p:nvSpPr>
        <p:spPr>
          <a:xfrm rot="0">
            <a:off x="6164536" y="1855277"/>
            <a:ext cx="1289298" cy="611240"/>
          </a:xfrm>
          <a:prstGeom prst="rect">
            <a:avLst/>
          </a:prstGeom>
        </p:spPr>
        <p:txBody>
          <a:bodyPr anchor="t" rtlCol="false" tIns="0" lIns="0" bIns="0" rIns="0">
            <a:spAutoFit/>
          </a:bodyPr>
          <a:lstStyle/>
          <a:p>
            <a:pPr algn="ctr">
              <a:lnSpc>
                <a:spcPts val="2520"/>
              </a:lnSpc>
            </a:pPr>
            <a:r>
              <a:rPr lang="en-US" sz="1800" spc="89">
                <a:solidFill>
                  <a:srgbClr val="2767B1"/>
                </a:solidFill>
                <a:latin typeface="Canva Sans Bold"/>
              </a:rPr>
              <a:t>CODE</a:t>
            </a:r>
          </a:p>
          <a:p>
            <a:pPr algn="ctr">
              <a:lnSpc>
                <a:spcPts val="2520"/>
              </a:lnSpc>
            </a:pPr>
            <a:r>
              <a:rPr lang="en-US" sz="1800" spc="89">
                <a:solidFill>
                  <a:srgbClr val="040606"/>
                </a:solidFill>
                <a:latin typeface="Canva Sans Bold"/>
              </a:rPr>
              <a:t>BASICS</a:t>
            </a:r>
          </a:p>
        </p:txBody>
      </p:sp>
      <p:sp>
        <p:nvSpPr>
          <p:cNvPr name="TextBox 103" id="103"/>
          <p:cNvSpPr txBox="true"/>
          <p:nvPr/>
        </p:nvSpPr>
        <p:spPr>
          <a:xfrm rot="0">
            <a:off x="982897" y="1855277"/>
            <a:ext cx="1638723" cy="611240"/>
          </a:xfrm>
          <a:prstGeom prst="rect">
            <a:avLst/>
          </a:prstGeom>
        </p:spPr>
        <p:txBody>
          <a:bodyPr anchor="t" rtlCol="false" tIns="0" lIns="0" bIns="0" rIns="0">
            <a:spAutoFit/>
          </a:bodyPr>
          <a:lstStyle/>
          <a:p>
            <a:pPr algn="ctr">
              <a:lnSpc>
                <a:spcPts val="2520"/>
              </a:lnSpc>
            </a:pPr>
            <a:r>
              <a:rPr lang="en-US" sz="1800" spc="89">
                <a:solidFill>
                  <a:srgbClr val="E3663C"/>
                </a:solidFill>
                <a:latin typeface="Canva Sans Bold"/>
              </a:rPr>
              <a:t>ATLIQ</a:t>
            </a:r>
          </a:p>
          <a:p>
            <a:pPr algn="ctr">
              <a:lnSpc>
                <a:spcPts val="2520"/>
              </a:lnSpc>
            </a:pPr>
            <a:r>
              <a:rPr lang="en-US" sz="1800" spc="89">
                <a:solidFill>
                  <a:srgbClr val="040606"/>
                </a:solidFill>
                <a:latin typeface="Canva Sans Bold"/>
              </a:rPr>
              <a:t>MART</a:t>
            </a:r>
          </a:p>
        </p:txBody>
      </p:sp>
      <p:sp>
        <p:nvSpPr>
          <p:cNvPr name="TextBox 104" id="104"/>
          <p:cNvSpPr txBox="true"/>
          <p:nvPr/>
        </p:nvSpPr>
        <p:spPr>
          <a:xfrm rot="0">
            <a:off x="1645247" y="3153831"/>
            <a:ext cx="5507007" cy="297048"/>
          </a:xfrm>
          <a:prstGeom prst="rect">
            <a:avLst/>
          </a:prstGeom>
        </p:spPr>
        <p:txBody>
          <a:bodyPr anchor="t" rtlCol="false" tIns="0" lIns="0" bIns="0" rIns="0">
            <a:spAutoFit/>
          </a:bodyPr>
          <a:lstStyle/>
          <a:p>
            <a:pPr>
              <a:lnSpc>
                <a:spcPts val="2520"/>
              </a:lnSpc>
            </a:pPr>
            <a:r>
              <a:rPr lang="en-US" sz="1800" spc="836">
                <a:solidFill>
                  <a:srgbClr val="000000"/>
                </a:solidFill>
                <a:latin typeface="Open Sans"/>
              </a:rPr>
              <a:t>FOR PROJECT OPPORTUNITY</a:t>
            </a:r>
          </a:p>
        </p:txBody>
      </p:sp>
      <p:sp>
        <p:nvSpPr>
          <p:cNvPr name="TextBox 105" id="105"/>
          <p:cNvSpPr txBox="true"/>
          <p:nvPr/>
        </p:nvSpPr>
        <p:spPr>
          <a:xfrm rot="0">
            <a:off x="1807574" y="8934779"/>
            <a:ext cx="4817323" cy="365694"/>
          </a:xfrm>
          <a:prstGeom prst="rect">
            <a:avLst/>
          </a:prstGeom>
        </p:spPr>
        <p:txBody>
          <a:bodyPr anchor="t" rtlCol="false" tIns="0" lIns="0" bIns="0" rIns="0">
            <a:spAutoFit/>
          </a:bodyPr>
          <a:lstStyle/>
          <a:p>
            <a:pPr algn="r" marL="0" indent="0" lvl="0">
              <a:lnSpc>
                <a:spcPts val="2940"/>
              </a:lnSpc>
              <a:spcBef>
                <a:spcPct val="0"/>
              </a:spcBef>
            </a:pPr>
            <a:r>
              <a:rPr lang="en-US" sz="2100" spc="128" strike="noStrike" u="none">
                <a:solidFill>
                  <a:srgbClr val="737373"/>
                </a:solidFill>
                <a:latin typeface="Ramabhadra"/>
              </a:rPr>
              <a:t>Kumar Vaishnav</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1057686" y="0"/>
            <a:ext cx="7230314" cy="10287000"/>
            <a:chOff x="0" y="0"/>
            <a:chExt cx="9640419" cy="13716000"/>
          </a:xfrm>
        </p:grpSpPr>
        <p:pic>
          <p:nvPicPr>
            <p:cNvPr name="Picture 3" id="3"/>
            <p:cNvPicPr>
              <a:picLocks noChangeAspect="true"/>
            </p:cNvPicPr>
            <p:nvPr/>
          </p:nvPicPr>
          <p:blipFill>
            <a:blip r:embed="rId2"/>
            <a:srcRect l="33355" t="0" r="19728" b="0"/>
            <a:stretch>
              <a:fillRect/>
            </a:stretch>
          </p:blipFill>
          <p:spPr>
            <a:xfrm flipH="false" flipV="false">
              <a:off x="0" y="0"/>
              <a:ext cx="9640419" cy="13716000"/>
            </a:xfrm>
            <a:prstGeom prst="rect">
              <a:avLst/>
            </a:prstGeom>
          </p:spPr>
        </p:pic>
      </p:grpSp>
      <p:grpSp>
        <p:nvGrpSpPr>
          <p:cNvPr name="Group 4" id="4"/>
          <p:cNvGrpSpPr/>
          <p:nvPr/>
        </p:nvGrpSpPr>
        <p:grpSpPr>
          <a:xfrm rot="0">
            <a:off x="11057686" y="0"/>
            <a:ext cx="684455" cy="10287000"/>
            <a:chOff x="0" y="0"/>
            <a:chExt cx="64203" cy="964934"/>
          </a:xfrm>
        </p:grpSpPr>
        <p:sp>
          <p:nvSpPr>
            <p:cNvPr name="Freeform 5" id="5"/>
            <p:cNvSpPr/>
            <p:nvPr/>
          </p:nvSpPr>
          <p:spPr>
            <a:xfrm flipH="false" flipV="false" rot="0">
              <a:off x="0" y="0"/>
              <a:ext cx="64203" cy="964934"/>
            </a:xfrm>
            <a:custGeom>
              <a:avLst/>
              <a:gdLst/>
              <a:ahLst/>
              <a:cxnLst/>
              <a:rect r="r" b="b" t="t" l="l"/>
              <a:pathLst>
                <a:path h="964934" w="64203">
                  <a:moveTo>
                    <a:pt x="0" y="0"/>
                  </a:moveTo>
                  <a:lnTo>
                    <a:pt x="64203" y="0"/>
                  </a:lnTo>
                  <a:lnTo>
                    <a:pt x="64203" y="964934"/>
                  </a:lnTo>
                  <a:lnTo>
                    <a:pt x="0" y="964934"/>
                  </a:lnTo>
                  <a:close/>
                </a:path>
              </a:pathLst>
            </a:custGeom>
            <a:solidFill>
              <a:srgbClr val="72D402"/>
            </a:solidFill>
          </p:spPr>
        </p:sp>
        <p:sp>
          <p:nvSpPr>
            <p:cNvPr name="TextBox 6" id="6"/>
            <p:cNvSpPr txBox="true"/>
            <p:nvPr/>
          </p:nvSpPr>
          <p:spPr>
            <a:xfrm>
              <a:off x="0" y="-38100"/>
              <a:ext cx="64203" cy="100303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54414" y="5651441"/>
            <a:ext cx="695409" cy="69540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69003" y="4889514"/>
            <a:ext cx="466230" cy="445038"/>
          </a:xfrm>
          <a:custGeom>
            <a:avLst/>
            <a:gdLst/>
            <a:ahLst/>
            <a:cxnLst/>
            <a:rect r="r" b="b" t="t" l="l"/>
            <a:pathLst>
              <a:path h="445038" w="466230">
                <a:moveTo>
                  <a:pt x="0" y="0"/>
                </a:moveTo>
                <a:lnTo>
                  <a:pt x="466230" y="0"/>
                </a:lnTo>
                <a:lnTo>
                  <a:pt x="466230" y="445038"/>
                </a:lnTo>
                <a:lnTo>
                  <a:pt x="0" y="445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954414" y="6538554"/>
            <a:ext cx="695409" cy="69540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68208" y="5759573"/>
            <a:ext cx="467820" cy="479146"/>
          </a:xfrm>
          <a:custGeom>
            <a:avLst/>
            <a:gdLst/>
            <a:ahLst/>
            <a:cxnLst/>
            <a:rect r="r" b="b" t="t" l="l"/>
            <a:pathLst>
              <a:path h="479146" w="467820">
                <a:moveTo>
                  <a:pt x="0" y="0"/>
                </a:moveTo>
                <a:lnTo>
                  <a:pt x="467820" y="0"/>
                </a:lnTo>
                <a:lnTo>
                  <a:pt x="467820" y="479146"/>
                </a:lnTo>
                <a:lnTo>
                  <a:pt x="0" y="4791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954414" y="7425667"/>
            <a:ext cx="695409" cy="69540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5101756" y="9536470"/>
            <a:ext cx="423435" cy="423435"/>
          </a:xfrm>
          <a:custGeom>
            <a:avLst/>
            <a:gdLst/>
            <a:ahLst/>
            <a:cxnLst/>
            <a:rect r="r" b="b" t="t" l="l"/>
            <a:pathLst>
              <a:path h="423435" w="423435">
                <a:moveTo>
                  <a:pt x="0" y="0"/>
                </a:moveTo>
                <a:lnTo>
                  <a:pt x="423435" y="0"/>
                </a:lnTo>
                <a:lnTo>
                  <a:pt x="423435" y="423436"/>
                </a:lnTo>
                <a:lnTo>
                  <a:pt x="0" y="4234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954414" y="4764328"/>
            <a:ext cx="695409" cy="69540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086869" y="4896784"/>
            <a:ext cx="430499" cy="430499"/>
          </a:xfrm>
          <a:custGeom>
            <a:avLst/>
            <a:gdLst/>
            <a:ahLst/>
            <a:cxnLst/>
            <a:rect r="r" b="b" t="t" l="l"/>
            <a:pathLst>
              <a:path h="430499" w="430499">
                <a:moveTo>
                  <a:pt x="0" y="0"/>
                </a:moveTo>
                <a:lnTo>
                  <a:pt x="430498" y="0"/>
                </a:lnTo>
                <a:lnTo>
                  <a:pt x="430498" y="430498"/>
                </a:lnTo>
                <a:lnTo>
                  <a:pt x="0" y="4304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p:nvPr/>
        </p:nvGrpSpPr>
        <p:grpSpPr>
          <a:xfrm rot="0">
            <a:off x="954414" y="3878419"/>
            <a:ext cx="695409" cy="69540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069003" y="4003605"/>
            <a:ext cx="466230" cy="445038"/>
          </a:xfrm>
          <a:custGeom>
            <a:avLst/>
            <a:gdLst/>
            <a:ahLst/>
            <a:cxnLst/>
            <a:rect r="r" b="b" t="t" l="l"/>
            <a:pathLst>
              <a:path h="445038" w="466230">
                <a:moveTo>
                  <a:pt x="0" y="0"/>
                </a:moveTo>
                <a:lnTo>
                  <a:pt x="466230" y="0"/>
                </a:lnTo>
                <a:lnTo>
                  <a:pt x="466230" y="445038"/>
                </a:lnTo>
                <a:lnTo>
                  <a:pt x="0" y="445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3869616" y="8762002"/>
            <a:ext cx="467820" cy="467820"/>
          </a:xfrm>
          <a:custGeom>
            <a:avLst/>
            <a:gdLst/>
            <a:ahLst/>
            <a:cxnLst/>
            <a:rect r="r" b="b" t="t" l="l"/>
            <a:pathLst>
              <a:path h="467820" w="467820">
                <a:moveTo>
                  <a:pt x="0" y="0"/>
                </a:moveTo>
                <a:lnTo>
                  <a:pt x="467820" y="0"/>
                </a:lnTo>
                <a:lnTo>
                  <a:pt x="467820" y="467821"/>
                </a:lnTo>
                <a:lnTo>
                  <a:pt x="0" y="4678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8" id="28"/>
          <p:cNvGrpSpPr/>
          <p:nvPr/>
        </p:nvGrpSpPr>
        <p:grpSpPr>
          <a:xfrm rot="0">
            <a:off x="10927437" y="0"/>
            <a:ext cx="227927" cy="10287000"/>
            <a:chOff x="0" y="0"/>
            <a:chExt cx="21380" cy="964934"/>
          </a:xfrm>
        </p:grpSpPr>
        <p:sp>
          <p:nvSpPr>
            <p:cNvPr name="Freeform 29" id="29"/>
            <p:cNvSpPr/>
            <p:nvPr/>
          </p:nvSpPr>
          <p:spPr>
            <a:xfrm flipH="false" flipV="false" rot="0">
              <a:off x="0" y="0"/>
              <a:ext cx="21380" cy="964934"/>
            </a:xfrm>
            <a:custGeom>
              <a:avLst/>
              <a:gdLst/>
              <a:ahLst/>
              <a:cxnLst/>
              <a:rect r="r" b="b" t="t" l="l"/>
              <a:pathLst>
                <a:path h="964934" w="21380">
                  <a:moveTo>
                    <a:pt x="0" y="0"/>
                  </a:moveTo>
                  <a:lnTo>
                    <a:pt x="21380" y="0"/>
                  </a:lnTo>
                  <a:lnTo>
                    <a:pt x="21380" y="964934"/>
                  </a:lnTo>
                  <a:lnTo>
                    <a:pt x="0" y="964934"/>
                  </a:lnTo>
                  <a:close/>
                </a:path>
              </a:pathLst>
            </a:custGeom>
            <a:solidFill>
              <a:srgbClr val="2F2F30"/>
            </a:solidFill>
          </p:spPr>
        </p:sp>
        <p:sp>
          <p:nvSpPr>
            <p:cNvPr name="TextBox 30" id="30"/>
            <p:cNvSpPr txBox="true"/>
            <p:nvPr/>
          </p:nvSpPr>
          <p:spPr>
            <a:xfrm>
              <a:off x="0" y="-38100"/>
              <a:ext cx="21380" cy="1003034"/>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954414" y="2463508"/>
            <a:ext cx="9141555" cy="311323"/>
            <a:chOff x="0" y="0"/>
            <a:chExt cx="12188740" cy="415097"/>
          </a:xfrm>
        </p:grpSpPr>
        <p:grpSp>
          <p:nvGrpSpPr>
            <p:cNvPr name="Group 32" id="32"/>
            <p:cNvGrpSpPr/>
            <p:nvPr/>
          </p:nvGrpSpPr>
          <p:grpSpPr>
            <a:xfrm rot="0">
              <a:off x="0" y="334147"/>
              <a:ext cx="12188740" cy="80950"/>
              <a:chOff x="0" y="0"/>
              <a:chExt cx="857490" cy="5695"/>
            </a:xfrm>
          </p:grpSpPr>
          <p:sp>
            <p:nvSpPr>
              <p:cNvPr name="Freeform 33" id="33"/>
              <p:cNvSpPr/>
              <p:nvPr/>
            </p:nvSpPr>
            <p:spPr>
              <a:xfrm flipH="false" flipV="false" rot="0">
                <a:off x="0" y="0"/>
                <a:ext cx="857490" cy="5695"/>
              </a:xfrm>
              <a:custGeom>
                <a:avLst/>
                <a:gdLst/>
                <a:ahLst/>
                <a:cxnLst/>
                <a:rect r="r" b="b" t="t" l="l"/>
                <a:pathLst>
                  <a:path h="5695" w="857490">
                    <a:moveTo>
                      <a:pt x="0" y="0"/>
                    </a:moveTo>
                    <a:lnTo>
                      <a:pt x="857490" y="0"/>
                    </a:lnTo>
                    <a:lnTo>
                      <a:pt x="857490" y="5695"/>
                    </a:lnTo>
                    <a:lnTo>
                      <a:pt x="0" y="5695"/>
                    </a:lnTo>
                    <a:close/>
                  </a:path>
                </a:pathLst>
              </a:custGeom>
              <a:solidFill>
                <a:srgbClr val="72D402"/>
              </a:solidFill>
            </p:spPr>
          </p:sp>
          <p:sp>
            <p:nvSpPr>
              <p:cNvPr name="TextBox 34" id="34"/>
              <p:cNvSpPr txBox="true"/>
              <p:nvPr/>
            </p:nvSpPr>
            <p:spPr>
              <a:xfrm>
                <a:off x="0" y="-38100"/>
                <a:ext cx="857490" cy="4379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0" y="0"/>
              <a:ext cx="12188740" cy="80950"/>
              <a:chOff x="0" y="0"/>
              <a:chExt cx="857490" cy="5695"/>
            </a:xfrm>
          </p:grpSpPr>
          <p:sp>
            <p:nvSpPr>
              <p:cNvPr name="Freeform 36" id="36"/>
              <p:cNvSpPr/>
              <p:nvPr/>
            </p:nvSpPr>
            <p:spPr>
              <a:xfrm flipH="false" flipV="false" rot="0">
                <a:off x="0" y="0"/>
                <a:ext cx="857490" cy="5695"/>
              </a:xfrm>
              <a:custGeom>
                <a:avLst/>
                <a:gdLst/>
                <a:ahLst/>
                <a:cxnLst/>
                <a:rect r="r" b="b" t="t" l="l"/>
                <a:pathLst>
                  <a:path h="5695" w="857490">
                    <a:moveTo>
                      <a:pt x="0" y="0"/>
                    </a:moveTo>
                    <a:lnTo>
                      <a:pt x="857490" y="0"/>
                    </a:lnTo>
                    <a:lnTo>
                      <a:pt x="857490" y="5695"/>
                    </a:lnTo>
                    <a:lnTo>
                      <a:pt x="0" y="5695"/>
                    </a:lnTo>
                    <a:close/>
                  </a:path>
                </a:pathLst>
              </a:custGeom>
              <a:solidFill>
                <a:srgbClr val="72D402"/>
              </a:solidFill>
            </p:spPr>
          </p:sp>
          <p:sp>
            <p:nvSpPr>
              <p:cNvPr name="TextBox 37" id="37"/>
              <p:cNvSpPr txBox="true"/>
              <p:nvPr/>
            </p:nvSpPr>
            <p:spPr>
              <a:xfrm>
                <a:off x="0" y="-38100"/>
                <a:ext cx="857490" cy="43795"/>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0" y="142810"/>
              <a:ext cx="12188740" cy="129477"/>
              <a:chOff x="0" y="0"/>
              <a:chExt cx="857490" cy="9109"/>
            </a:xfrm>
          </p:grpSpPr>
          <p:sp>
            <p:nvSpPr>
              <p:cNvPr name="Freeform 39" id="39"/>
              <p:cNvSpPr/>
              <p:nvPr/>
            </p:nvSpPr>
            <p:spPr>
              <a:xfrm flipH="false" flipV="false" rot="0">
                <a:off x="0" y="0"/>
                <a:ext cx="857490" cy="9109"/>
              </a:xfrm>
              <a:custGeom>
                <a:avLst/>
                <a:gdLst/>
                <a:ahLst/>
                <a:cxnLst/>
                <a:rect r="r" b="b" t="t" l="l"/>
                <a:pathLst>
                  <a:path h="9109" w="857490">
                    <a:moveTo>
                      <a:pt x="0" y="0"/>
                    </a:moveTo>
                    <a:lnTo>
                      <a:pt x="857490" y="0"/>
                    </a:lnTo>
                    <a:lnTo>
                      <a:pt x="857490" y="9109"/>
                    </a:lnTo>
                    <a:lnTo>
                      <a:pt x="0" y="9109"/>
                    </a:lnTo>
                    <a:close/>
                  </a:path>
                </a:pathLst>
              </a:custGeom>
              <a:solidFill>
                <a:srgbClr val="2F2F30"/>
              </a:solidFill>
              <a:ln cap="sq">
                <a:noFill/>
                <a:prstDash val="solid"/>
                <a:miter/>
              </a:ln>
            </p:spPr>
          </p:sp>
          <p:sp>
            <p:nvSpPr>
              <p:cNvPr name="TextBox 40" id="40"/>
              <p:cNvSpPr txBox="true"/>
              <p:nvPr/>
            </p:nvSpPr>
            <p:spPr>
              <a:xfrm>
                <a:off x="0" y="-38100"/>
                <a:ext cx="857490" cy="47209"/>
              </a:xfrm>
              <a:prstGeom prst="rect">
                <a:avLst/>
              </a:prstGeom>
            </p:spPr>
            <p:txBody>
              <a:bodyPr anchor="ctr" rtlCol="false" tIns="50800" lIns="50800" bIns="50800" rIns="50800"/>
              <a:lstStyle/>
              <a:p>
                <a:pPr algn="ctr" marL="0" indent="0" lvl="0">
                  <a:lnSpc>
                    <a:spcPts val="2659"/>
                  </a:lnSpc>
                  <a:spcBef>
                    <a:spcPct val="0"/>
                  </a:spcBef>
                </a:pPr>
              </a:p>
            </p:txBody>
          </p:sp>
        </p:grpSp>
      </p:grpSp>
      <p:sp>
        <p:nvSpPr>
          <p:cNvPr name="TextBox 41" id="41"/>
          <p:cNvSpPr txBox="true"/>
          <p:nvPr/>
        </p:nvSpPr>
        <p:spPr>
          <a:xfrm rot="0">
            <a:off x="15740844" y="129558"/>
            <a:ext cx="1958080" cy="245745"/>
          </a:xfrm>
          <a:prstGeom prst="rect">
            <a:avLst/>
          </a:prstGeom>
        </p:spPr>
        <p:txBody>
          <a:bodyPr anchor="t" rtlCol="false" tIns="0" lIns="0" bIns="0" rIns="0">
            <a:spAutoFit/>
          </a:bodyPr>
          <a:lstStyle/>
          <a:p>
            <a:pPr algn="l" marL="0" indent="0" lvl="0">
              <a:lnSpc>
                <a:spcPts val="1800"/>
              </a:lnSpc>
              <a:spcBef>
                <a:spcPct val="0"/>
              </a:spcBef>
            </a:pPr>
            <a:r>
              <a:rPr lang="en-US" sz="1800" spc="359" strike="noStrike" u="none">
                <a:solidFill>
                  <a:srgbClr val="010101"/>
                </a:solidFill>
                <a:latin typeface="Ramabhadra"/>
              </a:rPr>
              <a:t>ATLIQ MART</a:t>
            </a:r>
          </a:p>
        </p:txBody>
      </p:sp>
      <p:grpSp>
        <p:nvGrpSpPr>
          <p:cNvPr name="Group 42" id="42"/>
          <p:cNvGrpSpPr/>
          <p:nvPr/>
        </p:nvGrpSpPr>
        <p:grpSpPr>
          <a:xfrm rot="0">
            <a:off x="17698924" y="0"/>
            <a:ext cx="473814" cy="571536"/>
            <a:chOff x="0" y="0"/>
            <a:chExt cx="710385" cy="856899"/>
          </a:xfrm>
        </p:grpSpPr>
        <p:sp>
          <p:nvSpPr>
            <p:cNvPr name="Freeform 43" id="43"/>
            <p:cNvSpPr/>
            <p:nvPr/>
          </p:nvSpPr>
          <p:spPr>
            <a:xfrm flipH="false" flipV="false" rot="0">
              <a:off x="0" y="0"/>
              <a:ext cx="710385" cy="856899"/>
            </a:xfrm>
            <a:custGeom>
              <a:avLst/>
              <a:gdLst/>
              <a:ahLst/>
              <a:cxnLst/>
              <a:rect r="r" b="b" t="t" l="l"/>
              <a:pathLst>
                <a:path h="856899" w="710385">
                  <a:moveTo>
                    <a:pt x="710385" y="0"/>
                  </a:moveTo>
                  <a:lnTo>
                    <a:pt x="710385" y="742599"/>
                  </a:lnTo>
                  <a:lnTo>
                    <a:pt x="355193" y="856899"/>
                  </a:lnTo>
                  <a:lnTo>
                    <a:pt x="0" y="742599"/>
                  </a:lnTo>
                  <a:lnTo>
                    <a:pt x="0" y="0"/>
                  </a:lnTo>
                  <a:lnTo>
                    <a:pt x="710385" y="0"/>
                  </a:lnTo>
                  <a:close/>
                </a:path>
              </a:pathLst>
            </a:custGeom>
            <a:solidFill>
              <a:srgbClr val="FFCE08"/>
            </a:solidFill>
          </p:spPr>
        </p:sp>
        <p:sp>
          <p:nvSpPr>
            <p:cNvPr name="TextBox 44" id="44"/>
            <p:cNvSpPr txBox="true"/>
            <p:nvPr/>
          </p:nvSpPr>
          <p:spPr>
            <a:xfrm>
              <a:off x="0" y="-47625"/>
              <a:ext cx="710385" cy="790224"/>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2</a:t>
              </a:r>
            </a:p>
          </p:txBody>
        </p:sp>
      </p:grpSp>
      <p:grpSp>
        <p:nvGrpSpPr>
          <p:cNvPr name="Group 45" id="45"/>
          <p:cNvGrpSpPr/>
          <p:nvPr/>
        </p:nvGrpSpPr>
        <p:grpSpPr>
          <a:xfrm rot="-10800000">
            <a:off x="17813610" y="9830613"/>
            <a:ext cx="474390" cy="456387"/>
            <a:chOff x="0" y="0"/>
            <a:chExt cx="632520" cy="608516"/>
          </a:xfrm>
        </p:grpSpPr>
        <p:grpSp>
          <p:nvGrpSpPr>
            <p:cNvPr name="Group 46" id="46"/>
            <p:cNvGrpSpPr/>
            <p:nvPr/>
          </p:nvGrpSpPr>
          <p:grpSpPr>
            <a:xfrm rot="-10800000">
              <a:off x="0" y="229654"/>
              <a:ext cx="504717" cy="153454"/>
              <a:chOff x="0" y="0"/>
              <a:chExt cx="35507" cy="10796"/>
            </a:xfrm>
          </p:grpSpPr>
          <p:sp>
            <p:nvSpPr>
              <p:cNvPr name="Freeform 47" id="4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48" id="4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10800000">
              <a:off x="0" y="0"/>
              <a:ext cx="632520" cy="153454"/>
              <a:chOff x="0" y="0"/>
              <a:chExt cx="44498" cy="10796"/>
            </a:xfrm>
          </p:grpSpPr>
          <p:sp>
            <p:nvSpPr>
              <p:cNvPr name="Freeform 50" id="5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51" id="5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10800000">
              <a:off x="0" y="455062"/>
              <a:ext cx="316260" cy="153454"/>
              <a:chOff x="0" y="0"/>
              <a:chExt cx="22249" cy="10796"/>
            </a:xfrm>
          </p:grpSpPr>
          <p:sp>
            <p:nvSpPr>
              <p:cNvPr name="Freeform 53" id="5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54" id="5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55" id="55"/>
          <p:cNvGrpSpPr/>
          <p:nvPr/>
        </p:nvGrpSpPr>
        <p:grpSpPr>
          <a:xfrm rot="0">
            <a:off x="0" y="0"/>
            <a:ext cx="474390" cy="456387"/>
            <a:chOff x="0" y="0"/>
            <a:chExt cx="632520" cy="608516"/>
          </a:xfrm>
        </p:grpSpPr>
        <p:grpSp>
          <p:nvGrpSpPr>
            <p:cNvPr name="Group 56" id="56"/>
            <p:cNvGrpSpPr/>
            <p:nvPr/>
          </p:nvGrpSpPr>
          <p:grpSpPr>
            <a:xfrm rot="-10800000">
              <a:off x="0" y="229654"/>
              <a:ext cx="504717" cy="153454"/>
              <a:chOff x="0" y="0"/>
              <a:chExt cx="35507" cy="10796"/>
            </a:xfrm>
          </p:grpSpPr>
          <p:sp>
            <p:nvSpPr>
              <p:cNvPr name="Freeform 57" id="5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58" id="5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10800000">
              <a:off x="0" y="0"/>
              <a:ext cx="632520" cy="153454"/>
              <a:chOff x="0" y="0"/>
              <a:chExt cx="44498" cy="10796"/>
            </a:xfrm>
          </p:grpSpPr>
          <p:sp>
            <p:nvSpPr>
              <p:cNvPr name="Freeform 60" id="6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61" id="6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10800000">
              <a:off x="0" y="455062"/>
              <a:ext cx="316260" cy="153454"/>
              <a:chOff x="0" y="0"/>
              <a:chExt cx="22249" cy="10796"/>
            </a:xfrm>
          </p:grpSpPr>
          <p:sp>
            <p:nvSpPr>
              <p:cNvPr name="Freeform 63" id="6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64" id="6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65" id="65"/>
          <p:cNvGrpSpPr/>
          <p:nvPr/>
        </p:nvGrpSpPr>
        <p:grpSpPr>
          <a:xfrm rot="0">
            <a:off x="0" y="9812641"/>
            <a:ext cx="474390" cy="460463"/>
            <a:chOff x="0" y="0"/>
            <a:chExt cx="632520" cy="613951"/>
          </a:xfrm>
        </p:grpSpPr>
        <p:grpSp>
          <p:nvGrpSpPr>
            <p:cNvPr name="Group 66" id="66"/>
            <p:cNvGrpSpPr/>
            <p:nvPr/>
          </p:nvGrpSpPr>
          <p:grpSpPr>
            <a:xfrm rot="-10800000">
              <a:off x="0" y="232966"/>
              <a:ext cx="504717" cy="153454"/>
              <a:chOff x="0" y="0"/>
              <a:chExt cx="35507" cy="10796"/>
            </a:xfrm>
          </p:grpSpPr>
          <p:sp>
            <p:nvSpPr>
              <p:cNvPr name="Freeform 67" id="6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68" id="6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69" id="69"/>
            <p:cNvGrpSpPr/>
            <p:nvPr/>
          </p:nvGrpSpPr>
          <p:grpSpPr>
            <a:xfrm rot="-10800000">
              <a:off x="0" y="460497"/>
              <a:ext cx="632520" cy="153454"/>
              <a:chOff x="0" y="0"/>
              <a:chExt cx="44498" cy="10796"/>
            </a:xfrm>
          </p:grpSpPr>
          <p:sp>
            <p:nvSpPr>
              <p:cNvPr name="Freeform 70" id="7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71" id="7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72" id="72"/>
            <p:cNvGrpSpPr/>
            <p:nvPr/>
          </p:nvGrpSpPr>
          <p:grpSpPr>
            <a:xfrm rot="-10800000">
              <a:off x="0" y="0"/>
              <a:ext cx="316260" cy="153454"/>
              <a:chOff x="0" y="0"/>
              <a:chExt cx="22249" cy="10796"/>
            </a:xfrm>
          </p:grpSpPr>
          <p:sp>
            <p:nvSpPr>
              <p:cNvPr name="Freeform 73" id="7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74" id="7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Freeform 75" id="75"/>
          <p:cNvSpPr/>
          <p:nvPr/>
        </p:nvSpPr>
        <p:spPr>
          <a:xfrm flipH="false" flipV="false" rot="0">
            <a:off x="1143528" y="6690009"/>
            <a:ext cx="392501" cy="392501"/>
          </a:xfrm>
          <a:custGeom>
            <a:avLst/>
            <a:gdLst/>
            <a:ahLst/>
            <a:cxnLst/>
            <a:rect r="r" b="b" t="t" l="l"/>
            <a:pathLst>
              <a:path h="392501" w="392501">
                <a:moveTo>
                  <a:pt x="0" y="0"/>
                </a:moveTo>
                <a:lnTo>
                  <a:pt x="392500" y="0"/>
                </a:lnTo>
                <a:lnTo>
                  <a:pt x="392500" y="392500"/>
                </a:lnTo>
                <a:lnTo>
                  <a:pt x="0" y="3925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76" id="76"/>
          <p:cNvGrpSpPr/>
          <p:nvPr/>
        </p:nvGrpSpPr>
        <p:grpSpPr>
          <a:xfrm rot="0">
            <a:off x="954414" y="8300503"/>
            <a:ext cx="695409" cy="695409"/>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8" id="7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9" id="79"/>
          <p:cNvSpPr/>
          <p:nvPr/>
        </p:nvSpPr>
        <p:spPr>
          <a:xfrm flipH="false" flipV="false" rot="0">
            <a:off x="1090400" y="8436490"/>
            <a:ext cx="423435" cy="423435"/>
          </a:xfrm>
          <a:custGeom>
            <a:avLst/>
            <a:gdLst/>
            <a:ahLst/>
            <a:cxnLst/>
            <a:rect r="r" b="b" t="t" l="l"/>
            <a:pathLst>
              <a:path h="423435" w="423435">
                <a:moveTo>
                  <a:pt x="0" y="0"/>
                </a:moveTo>
                <a:lnTo>
                  <a:pt x="423436" y="0"/>
                </a:lnTo>
                <a:lnTo>
                  <a:pt x="423436" y="423436"/>
                </a:lnTo>
                <a:lnTo>
                  <a:pt x="0" y="4234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0" id="80"/>
          <p:cNvSpPr/>
          <p:nvPr/>
        </p:nvSpPr>
        <p:spPr>
          <a:xfrm flipH="false" flipV="false" rot="0">
            <a:off x="1028700" y="7490602"/>
            <a:ext cx="492969" cy="489888"/>
          </a:xfrm>
          <a:custGeom>
            <a:avLst/>
            <a:gdLst/>
            <a:ahLst/>
            <a:cxnLst/>
            <a:rect r="r" b="b" t="t" l="l"/>
            <a:pathLst>
              <a:path h="489888" w="492969">
                <a:moveTo>
                  <a:pt x="0" y="0"/>
                </a:moveTo>
                <a:lnTo>
                  <a:pt x="492969" y="0"/>
                </a:lnTo>
                <a:lnTo>
                  <a:pt x="492969" y="489888"/>
                </a:lnTo>
                <a:lnTo>
                  <a:pt x="0" y="4898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81" id="81"/>
          <p:cNvSpPr txBox="true"/>
          <p:nvPr/>
        </p:nvSpPr>
        <p:spPr>
          <a:xfrm rot="0">
            <a:off x="954414" y="1601465"/>
            <a:ext cx="9141555" cy="862043"/>
          </a:xfrm>
          <a:prstGeom prst="rect">
            <a:avLst/>
          </a:prstGeom>
        </p:spPr>
        <p:txBody>
          <a:bodyPr anchor="t" rtlCol="false" tIns="0" lIns="0" bIns="0" rIns="0">
            <a:spAutoFit/>
          </a:bodyPr>
          <a:lstStyle/>
          <a:p>
            <a:pPr algn="ctr" marL="0" indent="0" lvl="0">
              <a:lnSpc>
                <a:spcPts val="6591"/>
              </a:lnSpc>
              <a:spcBef>
                <a:spcPct val="0"/>
              </a:spcBef>
            </a:pPr>
            <a:r>
              <a:rPr lang="en-US" sz="6399" spc="204" strike="noStrike" u="none">
                <a:solidFill>
                  <a:srgbClr val="040606"/>
                </a:solidFill>
                <a:latin typeface="Montserrat Ultra-Bold"/>
              </a:rPr>
              <a:t>TABLE OF CONTENT</a:t>
            </a:r>
          </a:p>
        </p:txBody>
      </p:sp>
      <p:sp>
        <p:nvSpPr>
          <p:cNvPr name="TextBox 82" id="82"/>
          <p:cNvSpPr txBox="true"/>
          <p:nvPr/>
        </p:nvSpPr>
        <p:spPr>
          <a:xfrm rot="0">
            <a:off x="1967819" y="4094477"/>
            <a:ext cx="4798096" cy="308510"/>
          </a:xfrm>
          <a:prstGeom prst="rect">
            <a:avLst/>
          </a:prstGeom>
        </p:spPr>
        <p:txBody>
          <a:bodyPr anchor="t" rtlCol="false" tIns="0" lIns="0" bIns="0" rIns="0">
            <a:spAutoFit/>
          </a:bodyPr>
          <a:lstStyle/>
          <a:p>
            <a:pPr algn="l" marL="0" indent="0" lvl="0">
              <a:lnSpc>
                <a:spcPts val="2399"/>
              </a:lnSpc>
              <a:spcBef>
                <a:spcPct val="0"/>
              </a:spcBef>
            </a:pPr>
            <a:r>
              <a:rPr lang="en-US" sz="2399" spc="479" strike="noStrike" u="none">
                <a:solidFill>
                  <a:srgbClr val="2F324D"/>
                </a:solidFill>
                <a:latin typeface="Ramabhadra"/>
              </a:rPr>
              <a:t>ABOUT PROJECT</a:t>
            </a:r>
          </a:p>
        </p:txBody>
      </p:sp>
      <p:sp>
        <p:nvSpPr>
          <p:cNvPr name="TextBox 83" id="83"/>
          <p:cNvSpPr txBox="true"/>
          <p:nvPr/>
        </p:nvSpPr>
        <p:spPr>
          <a:xfrm rot="0">
            <a:off x="1967819" y="5868703"/>
            <a:ext cx="4798096" cy="308610"/>
          </a:xfrm>
          <a:prstGeom prst="rect">
            <a:avLst/>
          </a:prstGeom>
        </p:spPr>
        <p:txBody>
          <a:bodyPr anchor="t" rtlCol="false" tIns="0" lIns="0" bIns="0" rIns="0">
            <a:spAutoFit/>
          </a:bodyPr>
          <a:lstStyle/>
          <a:p>
            <a:pPr algn="l" marL="0" indent="0" lvl="0">
              <a:lnSpc>
                <a:spcPts val="2399"/>
              </a:lnSpc>
              <a:spcBef>
                <a:spcPct val="0"/>
              </a:spcBef>
            </a:pPr>
            <a:r>
              <a:rPr lang="en-US" sz="2399" spc="479" strike="noStrike" u="none">
                <a:solidFill>
                  <a:srgbClr val="2F324D"/>
                </a:solidFill>
                <a:latin typeface="Ramabhadra"/>
              </a:rPr>
              <a:t>PROJECT APPROACH</a:t>
            </a:r>
          </a:p>
        </p:txBody>
      </p:sp>
      <p:sp>
        <p:nvSpPr>
          <p:cNvPr name="TextBox 84" id="84"/>
          <p:cNvSpPr txBox="true"/>
          <p:nvPr/>
        </p:nvSpPr>
        <p:spPr>
          <a:xfrm rot="0">
            <a:off x="1967819" y="4981590"/>
            <a:ext cx="4798096" cy="308610"/>
          </a:xfrm>
          <a:prstGeom prst="rect">
            <a:avLst/>
          </a:prstGeom>
        </p:spPr>
        <p:txBody>
          <a:bodyPr anchor="t" rtlCol="false" tIns="0" lIns="0" bIns="0" rIns="0">
            <a:spAutoFit/>
          </a:bodyPr>
          <a:lstStyle/>
          <a:p>
            <a:pPr algn="l" marL="0" indent="0" lvl="0">
              <a:lnSpc>
                <a:spcPts val="2399"/>
              </a:lnSpc>
              <a:spcBef>
                <a:spcPct val="0"/>
              </a:spcBef>
            </a:pPr>
            <a:r>
              <a:rPr lang="en-US" sz="2399" spc="479" strike="noStrike" u="none">
                <a:solidFill>
                  <a:srgbClr val="2F324D"/>
                </a:solidFill>
                <a:latin typeface="Ramabhadra"/>
              </a:rPr>
              <a:t>COMPANY OVERVIEW</a:t>
            </a:r>
          </a:p>
        </p:txBody>
      </p:sp>
      <p:sp>
        <p:nvSpPr>
          <p:cNvPr name="TextBox 85" id="85"/>
          <p:cNvSpPr txBox="true"/>
          <p:nvPr/>
        </p:nvSpPr>
        <p:spPr>
          <a:xfrm rot="0">
            <a:off x="1967819" y="6755816"/>
            <a:ext cx="3803593" cy="308510"/>
          </a:xfrm>
          <a:prstGeom prst="rect">
            <a:avLst/>
          </a:prstGeom>
        </p:spPr>
        <p:txBody>
          <a:bodyPr anchor="t" rtlCol="false" tIns="0" lIns="0" bIns="0" rIns="0">
            <a:spAutoFit/>
          </a:bodyPr>
          <a:lstStyle/>
          <a:p>
            <a:pPr algn="l" marL="0" indent="0" lvl="0">
              <a:lnSpc>
                <a:spcPts val="2399"/>
              </a:lnSpc>
              <a:spcBef>
                <a:spcPct val="0"/>
              </a:spcBef>
            </a:pPr>
            <a:r>
              <a:rPr lang="en-US" sz="2399" spc="479" strike="noStrike" u="none">
                <a:solidFill>
                  <a:srgbClr val="2F324D"/>
                </a:solidFill>
                <a:latin typeface="Ramabhadra"/>
              </a:rPr>
              <a:t>AD-HOC REQUEST </a:t>
            </a:r>
          </a:p>
        </p:txBody>
      </p:sp>
      <p:sp>
        <p:nvSpPr>
          <p:cNvPr name="TextBox 86" id="86"/>
          <p:cNvSpPr txBox="true"/>
          <p:nvPr/>
        </p:nvSpPr>
        <p:spPr>
          <a:xfrm rot="0">
            <a:off x="1967819" y="7642929"/>
            <a:ext cx="5259337" cy="308510"/>
          </a:xfrm>
          <a:prstGeom prst="rect">
            <a:avLst/>
          </a:prstGeom>
        </p:spPr>
        <p:txBody>
          <a:bodyPr anchor="t" rtlCol="false" tIns="0" lIns="0" bIns="0" rIns="0">
            <a:spAutoFit/>
          </a:bodyPr>
          <a:lstStyle/>
          <a:p>
            <a:pPr algn="l" marL="0" indent="0" lvl="0">
              <a:lnSpc>
                <a:spcPts val="2399"/>
              </a:lnSpc>
              <a:spcBef>
                <a:spcPct val="0"/>
              </a:spcBef>
            </a:pPr>
            <a:r>
              <a:rPr lang="en-US" sz="2399" spc="479">
                <a:solidFill>
                  <a:srgbClr val="2F324D"/>
                </a:solidFill>
                <a:latin typeface="Ramabhadra"/>
              </a:rPr>
              <a:t>RECOMMENDED INSIGHTS</a:t>
            </a:r>
          </a:p>
        </p:txBody>
      </p:sp>
      <p:sp>
        <p:nvSpPr>
          <p:cNvPr name="TextBox 87" id="87"/>
          <p:cNvSpPr txBox="true"/>
          <p:nvPr/>
        </p:nvSpPr>
        <p:spPr>
          <a:xfrm rot="0">
            <a:off x="9231447" y="4136381"/>
            <a:ext cx="544517" cy="224155"/>
          </a:xfrm>
          <a:prstGeom prst="rect">
            <a:avLst/>
          </a:prstGeom>
        </p:spPr>
        <p:txBody>
          <a:bodyPr anchor="t" rtlCol="false" tIns="0" lIns="0" bIns="0" rIns="0">
            <a:spAutoFit/>
          </a:bodyPr>
          <a:lstStyle/>
          <a:p>
            <a:pPr>
              <a:lnSpc>
                <a:spcPts val="1700"/>
              </a:lnSpc>
            </a:pPr>
            <a:r>
              <a:rPr lang="en-US" sz="1700" spc="340">
                <a:solidFill>
                  <a:srgbClr val="040606"/>
                </a:solidFill>
                <a:latin typeface="Open Sans Bold"/>
              </a:rPr>
              <a:t>3</a:t>
            </a:r>
          </a:p>
        </p:txBody>
      </p:sp>
      <p:sp>
        <p:nvSpPr>
          <p:cNvPr name="TextBox 88" id="88"/>
          <p:cNvSpPr txBox="true"/>
          <p:nvPr/>
        </p:nvSpPr>
        <p:spPr>
          <a:xfrm rot="0">
            <a:off x="9231447" y="5022290"/>
            <a:ext cx="544517" cy="224155"/>
          </a:xfrm>
          <a:prstGeom prst="rect">
            <a:avLst/>
          </a:prstGeom>
        </p:spPr>
        <p:txBody>
          <a:bodyPr anchor="t" rtlCol="false" tIns="0" lIns="0" bIns="0" rIns="0">
            <a:spAutoFit/>
          </a:bodyPr>
          <a:lstStyle/>
          <a:p>
            <a:pPr algn="l" marL="0" indent="0" lvl="0">
              <a:lnSpc>
                <a:spcPts val="1700"/>
              </a:lnSpc>
              <a:spcBef>
                <a:spcPct val="0"/>
              </a:spcBef>
            </a:pPr>
            <a:r>
              <a:rPr lang="en-US" sz="1700" spc="340" strike="noStrike" u="none">
                <a:solidFill>
                  <a:srgbClr val="040606"/>
                </a:solidFill>
                <a:latin typeface="Open Sans Bold"/>
              </a:rPr>
              <a:t>4-5</a:t>
            </a:r>
          </a:p>
        </p:txBody>
      </p:sp>
      <p:sp>
        <p:nvSpPr>
          <p:cNvPr name="TextBox 89" id="89"/>
          <p:cNvSpPr txBox="true"/>
          <p:nvPr/>
        </p:nvSpPr>
        <p:spPr>
          <a:xfrm rot="0">
            <a:off x="9231447" y="5903637"/>
            <a:ext cx="544517" cy="224155"/>
          </a:xfrm>
          <a:prstGeom prst="rect">
            <a:avLst/>
          </a:prstGeom>
        </p:spPr>
        <p:txBody>
          <a:bodyPr anchor="t" rtlCol="false" tIns="0" lIns="0" bIns="0" rIns="0">
            <a:spAutoFit/>
          </a:bodyPr>
          <a:lstStyle/>
          <a:p>
            <a:pPr algn="l" marL="0" indent="0" lvl="0">
              <a:lnSpc>
                <a:spcPts val="1700"/>
              </a:lnSpc>
              <a:spcBef>
                <a:spcPct val="0"/>
              </a:spcBef>
            </a:pPr>
            <a:r>
              <a:rPr lang="en-US" sz="1700" spc="340" strike="noStrike" u="none">
                <a:solidFill>
                  <a:srgbClr val="040606"/>
                </a:solidFill>
                <a:latin typeface="Open Sans Bold"/>
              </a:rPr>
              <a:t>6</a:t>
            </a:r>
          </a:p>
        </p:txBody>
      </p:sp>
      <p:sp>
        <p:nvSpPr>
          <p:cNvPr name="TextBox 90" id="90"/>
          <p:cNvSpPr txBox="true"/>
          <p:nvPr/>
        </p:nvSpPr>
        <p:spPr>
          <a:xfrm rot="0">
            <a:off x="9231447" y="6784984"/>
            <a:ext cx="659739" cy="224122"/>
          </a:xfrm>
          <a:prstGeom prst="rect">
            <a:avLst/>
          </a:prstGeom>
        </p:spPr>
        <p:txBody>
          <a:bodyPr anchor="t" rtlCol="false" tIns="0" lIns="0" bIns="0" rIns="0">
            <a:spAutoFit/>
          </a:bodyPr>
          <a:lstStyle/>
          <a:p>
            <a:pPr algn="l" marL="0" indent="0" lvl="0">
              <a:lnSpc>
                <a:spcPts val="1700"/>
              </a:lnSpc>
              <a:spcBef>
                <a:spcPct val="0"/>
              </a:spcBef>
            </a:pPr>
            <a:r>
              <a:rPr lang="en-US" sz="1700" spc="340" strike="noStrike" u="none">
                <a:solidFill>
                  <a:srgbClr val="040606"/>
                </a:solidFill>
                <a:latin typeface="Open Sans Bold"/>
              </a:rPr>
              <a:t>7-14</a:t>
            </a:r>
          </a:p>
        </p:txBody>
      </p:sp>
      <p:sp>
        <p:nvSpPr>
          <p:cNvPr name="TextBox 91" id="91"/>
          <p:cNvSpPr txBox="true"/>
          <p:nvPr/>
        </p:nvSpPr>
        <p:spPr>
          <a:xfrm rot="0">
            <a:off x="9231447" y="7666331"/>
            <a:ext cx="835947" cy="224122"/>
          </a:xfrm>
          <a:prstGeom prst="rect">
            <a:avLst/>
          </a:prstGeom>
        </p:spPr>
        <p:txBody>
          <a:bodyPr anchor="t" rtlCol="false" tIns="0" lIns="0" bIns="0" rIns="0">
            <a:spAutoFit/>
          </a:bodyPr>
          <a:lstStyle/>
          <a:p>
            <a:pPr algn="l" marL="0" indent="0" lvl="0">
              <a:lnSpc>
                <a:spcPts val="1700"/>
              </a:lnSpc>
              <a:spcBef>
                <a:spcPct val="0"/>
              </a:spcBef>
            </a:pPr>
            <a:r>
              <a:rPr lang="en-US" sz="1700" spc="340">
                <a:solidFill>
                  <a:srgbClr val="040606"/>
                </a:solidFill>
                <a:latin typeface="Open Sans Bold"/>
              </a:rPr>
              <a:t>15-16</a:t>
            </a:r>
          </a:p>
        </p:txBody>
      </p:sp>
      <p:sp>
        <p:nvSpPr>
          <p:cNvPr name="TextBox 92" id="92"/>
          <p:cNvSpPr txBox="true"/>
          <p:nvPr/>
        </p:nvSpPr>
        <p:spPr>
          <a:xfrm rot="0">
            <a:off x="1967819" y="8517765"/>
            <a:ext cx="2135707" cy="308510"/>
          </a:xfrm>
          <a:prstGeom prst="rect">
            <a:avLst/>
          </a:prstGeom>
        </p:spPr>
        <p:txBody>
          <a:bodyPr anchor="t" rtlCol="false" tIns="0" lIns="0" bIns="0" rIns="0">
            <a:spAutoFit/>
          </a:bodyPr>
          <a:lstStyle/>
          <a:p>
            <a:pPr algn="l" marL="0" indent="0" lvl="0">
              <a:lnSpc>
                <a:spcPts val="2399"/>
              </a:lnSpc>
              <a:spcBef>
                <a:spcPct val="0"/>
              </a:spcBef>
            </a:pPr>
            <a:r>
              <a:rPr lang="en-US" sz="2399" spc="479" strike="noStrike" u="none">
                <a:solidFill>
                  <a:srgbClr val="2F324D"/>
                </a:solidFill>
                <a:latin typeface="Ramabhadra"/>
              </a:rPr>
              <a:t>CONTACT</a:t>
            </a:r>
          </a:p>
        </p:txBody>
      </p:sp>
      <p:sp>
        <p:nvSpPr>
          <p:cNvPr name="TextBox 93" id="93"/>
          <p:cNvSpPr txBox="true"/>
          <p:nvPr/>
        </p:nvSpPr>
        <p:spPr>
          <a:xfrm rot="0">
            <a:off x="9231447" y="8541167"/>
            <a:ext cx="544517" cy="224122"/>
          </a:xfrm>
          <a:prstGeom prst="rect">
            <a:avLst/>
          </a:prstGeom>
        </p:spPr>
        <p:txBody>
          <a:bodyPr anchor="t" rtlCol="false" tIns="0" lIns="0" bIns="0" rIns="0">
            <a:spAutoFit/>
          </a:bodyPr>
          <a:lstStyle/>
          <a:p>
            <a:pPr algn="l" marL="0" indent="0" lvl="0">
              <a:lnSpc>
                <a:spcPts val="1700"/>
              </a:lnSpc>
              <a:spcBef>
                <a:spcPct val="0"/>
              </a:spcBef>
            </a:pPr>
            <a:r>
              <a:rPr lang="en-US" sz="1700" spc="340">
                <a:solidFill>
                  <a:srgbClr val="040606"/>
                </a:solidFill>
                <a:latin typeface="Open Sans Bold"/>
              </a:rPr>
              <a:t>17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04671" y="0"/>
            <a:ext cx="2197320" cy="10426561"/>
            <a:chOff x="0" y="0"/>
            <a:chExt cx="206112" cy="978025"/>
          </a:xfrm>
        </p:grpSpPr>
        <p:sp>
          <p:nvSpPr>
            <p:cNvPr name="Freeform 3" id="3"/>
            <p:cNvSpPr/>
            <p:nvPr/>
          </p:nvSpPr>
          <p:spPr>
            <a:xfrm flipH="false" flipV="false" rot="0">
              <a:off x="0" y="0"/>
              <a:ext cx="206112" cy="978025"/>
            </a:xfrm>
            <a:custGeom>
              <a:avLst/>
              <a:gdLst/>
              <a:ahLst/>
              <a:cxnLst/>
              <a:rect r="r" b="b" t="t" l="l"/>
              <a:pathLst>
                <a:path h="978025" w="206112">
                  <a:moveTo>
                    <a:pt x="0" y="0"/>
                  </a:moveTo>
                  <a:lnTo>
                    <a:pt x="206112" y="0"/>
                  </a:lnTo>
                  <a:lnTo>
                    <a:pt x="206112" y="978025"/>
                  </a:lnTo>
                  <a:lnTo>
                    <a:pt x="0" y="978025"/>
                  </a:lnTo>
                  <a:close/>
                </a:path>
              </a:pathLst>
            </a:custGeom>
            <a:solidFill>
              <a:srgbClr val="72D402"/>
            </a:solidFill>
          </p:spPr>
        </p:sp>
        <p:sp>
          <p:nvSpPr>
            <p:cNvPr name="TextBox 4" id="4"/>
            <p:cNvSpPr txBox="true"/>
            <p:nvPr/>
          </p:nvSpPr>
          <p:spPr>
            <a:xfrm>
              <a:off x="0" y="-38100"/>
              <a:ext cx="206112" cy="10161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2256" y="569181"/>
            <a:ext cx="6180684" cy="9148639"/>
            <a:chOff x="0" y="0"/>
            <a:chExt cx="8240912" cy="12198185"/>
          </a:xfrm>
        </p:grpSpPr>
        <p:pic>
          <p:nvPicPr>
            <p:cNvPr name="Picture 6" id="6"/>
            <p:cNvPicPr>
              <a:picLocks noChangeAspect="true"/>
            </p:cNvPicPr>
            <p:nvPr/>
          </p:nvPicPr>
          <p:blipFill>
            <a:blip r:embed="rId2"/>
            <a:srcRect l="14687" t="0" r="40301" b="0"/>
            <a:stretch>
              <a:fillRect/>
            </a:stretch>
          </p:blipFill>
          <p:spPr>
            <a:xfrm flipH="false" flipV="false">
              <a:off x="0" y="0"/>
              <a:ext cx="8240912" cy="12198185"/>
            </a:xfrm>
            <a:prstGeom prst="rect">
              <a:avLst/>
            </a:prstGeom>
          </p:spPr>
        </p:pic>
      </p:grpSp>
      <p:grpSp>
        <p:nvGrpSpPr>
          <p:cNvPr name="Group 7" id="7"/>
          <p:cNvGrpSpPr/>
          <p:nvPr/>
        </p:nvGrpSpPr>
        <p:grpSpPr>
          <a:xfrm rot="0">
            <a:off x="17698924" y="0"/>
            <a:ext cx="473814" cy="571470"/>
            <a:chOff x="0" y="0"/>
            <a:chExt cx="710385" cy="856800"/>
          </a:xfrm>
        </p:grpSpPr>
        <p:sp>
          <p:nvSpPr>
            <p:cNvPr name="Freeform 8" id="8"/>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9" id="9"/>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3</a:t>
              </a:r>
            </a:p>
          </p:txBody>
        </p:sp>
      </p:grpSp>
      <p:grpSp>
        <p:nvGrpSpPr>
          <p:cNvPr name="Group 10" id="10"/>
          <p:cNvGrpSpPr/>
          <p:nvPr/>
        </p:nvGrpSpPr>
        <p:grpSpPr>
          <a:xfrm rot="0">
            <a:off x="8099472" y="3679743"/>
            <a:ext cx="3407524" cy="641907"/>
            <a:chOff x="0" y="0"/>
            <a:chExt cx="1032004" cy="194408"/>
          </a:xfrm>
        </p:grpSpPr>
        <p:sp>
          <p:nvSpPr>
            <p:cNvPr name="Freeform 11" id="11"/>
            <p:cNvSpPr/>
            <p:nvPr/>
          </p:nvSpPr>
          <p:spPr>
            <a:xfrm flipH="false" flipV="false" rot="0">
              <a:off x="0" y="0"/>
              <a:ext cx="1032004" cy="194408"/>
            </a:xfrm>
            <a:custGeom>
              <a:avLst/>
              <a:gdLst/>
              <a:ahLst/>
              <a:cxnLst/>
              <a:rect r="r" b="b" t="t" l="l"/>
              <a:pathLst>
                <a:path h="194408" w="1032004">
                  <a:moveTo>
                    <a:pt x="97204" y="0"/>
                  </a:moveTo>
                  <a:lnTo>
                    <a:pt x="934800" y="0"/>
                  </a:lnTo>
                  <a:cubicBezTo>
                    <a:pt x="988485" y="0"/>
                    <a:pt x="1032004" y="43520"/>
                    <a:pt x="1032004" y="97204"/>
                  </a:cubicBezTo>
                  <a:lnTo>
                    <a:pt x="1032004" y="97204"/>
                  </a:lnTo>
                  <a:cubicBezTo>
                    <a:pt x="1032004" y="122984"/>
                    <a:pt x="1021763" y="147708"/>
                    <a:pt x="1003534" y="165938"/>
                  </a:cubicBezTo>
                  <a:cubicBezTo>
                    <a:pt x="985305" y="184167"/>
                    <a:pt x="960580" y="194408"/>
                    <a:pt x="934800" y="194408"/>
                  </a:cubicBezTo>
                  <a:lnTo>
                    <a:pt x="97204" y="194408"/>
                  </a:lnTo>
                  <a:cubicBezTo>
                    <a:pt x="43520" y="194408"/>
                    <a:pt x="0" y="150888"/>
                    <a:pt x="0" y="97204"/>
                  </a:cubicBezTo>
                  <a:lnTo>
                    <a:pt x="0" y="97204"/>
                  </a:lnTo>
                  <a:cubicBezTo>
                    <a:pt x="0" y="43520"/>
                    <a:pt x="43520" y="0"/>
                    <a:pt x="97204" y="0"/>
                  </a:cubicBezTo>
                  <a:close/>
                </a:path>
              </a:pathLst>
            </a:custGeom>
            <a:solidFill>
              <a:srgbClr val="000000">
                <a:alpha val="78824"/>
              </a:srgbClr>
            </a:solidFill>
            <a:ln cap="rnd">
              <a:noFill/>
              <a:prstDash val="solid"/>
              <a:round/>
            </a:ln>
          </p:spPr>
        </p:sp>
        <p:sp>
          <p:nvSpPr>
            <p:cNvPr name="TextBox 12" id="12"/>
            <p:cNvSpPr txBox="true"/>
            <p:nvPr/>
          </p:nvSpPr>
          <p:spPr>
            <a:xfrm>
              <a:off x="0" y="47625"/>
              <a:ext cx="1032004" cy="146783"/>
            </a:xfrm>
            <a:prstGeom prst="rect">
              <a:avLst/>
            </a:prstGeom>
          </p:spPr>
          <p:txBody>
            <a:bodyPr anchor="ctr" rtlCol="false" tIns="50800" lIns="50800" bIns="50800" rIns="50800"/>
            <a:lstStyle/>
            <a:p>
              <a:pPr algn="ctr" marL="0" indent="0" lvl="0">
                <a:lnSpc>
                  <a:spcPts val="2376"/>
                </a:lnSpc>
                <a:spcBef>
                  <a:spcPct val="0"/>
                </a:spcBef>
              </a:pPr>
            </a:p>
          </p:txBody>
        </p:sp>
      </p:grpSp>
      <p:grpSp>
        <p:nvGrpSpPr>
          <p:cNvPr name="Group 13" id="13"/>
          <p:cNvGrpSpPr/>
          <p:nvPr/>
        </p:nvGrpSpPr>
        <p:grpSpPr>
          <a:xfrm rot="0">
            <a:off x="8173286" y="3746131"/>
            <a:ext cx="509129" cy="509129"/>
            <a:chOff x="0" y="0"/>
            <a:chExt cx="678839" cy="678839"/>
          </a:xfrm>
        </p:grpSpPr>
        <p:grpSp>
          <p:nvGrpSpPr>
            <p:cNvPr name="Group 14" id="14"/>
            <p:cNvGrpSpPr/>
            <p:nvPr/>
          </p:nvGrpSpPr>
          <p:grpSpPr>
            <a:xfrm rot="0">
              <a:off x="0" y="0"/>
              <a:ext cx="678839" cy="67883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EFE"/>
              </a:solidFill>
            </p:spPr>
          </p:sp>
          <p:sp>
            <p:nvSpPr>
              <p:cNvPr name="TextBox 16" id="16"/>
              <p:cNvSpPr txBox="true"/>
              <p:nvPr/>
            </p:nvSpPr>
            <p:spPr>
              <a:xfrm>
                <a:off x="76200" y="38100"/>
                <a:ext cx="660400" cy="698500"/>
              </a:xfrm>
              <a:prstGeom prst="rect">
                <a:avLst/>
              </a:prstGeom>
            </p:spPr>
            <p:txBody>
              <a:bodyPr anchor="ctr" rtlCol="false" tIns="36315" lIns="36315" bIns="36315" rIns="36315"/>
              <a:lstStyle/>
              <a:p>
                <a:pPr algn="ctr">
                  <a:lnSpc>
                    <a:spcPts val="2659"/>
                  </a:lnSpc>
                </a:pPr>
              </a:p>
            </p:txBody>
          </p:sp>
        </p:grpSp>
        <p:sp>
          <p:nvSpPr>
            <p:cNvPr name="Freeform 17" id="17"/>
            <p:cNvSpPr/>
            <p:nvPr/>
          </p:nvSpPr>
          <p:spPr>
            <a:xfrm flipH="false" flipV="false" rot="0">
              <a:off x="125758" y="125758"/>
              <a:ext cx="427323" cy="427323"/>
            </a:xfrm>
            <a:custGeom>
              <a:avLst/>
              <a:gdLst/>
              <a:ahLst/>
              <a:cxnLst/>
              <a:rect r="r" b="b" t="t" l="l"/>
              <a:pathLst>
                <a:path h="427323" w="427323">
                  <a:moveTo>
                    <a:pt x="0" y="0"/>
                  </a:moveTo>
                  <a:lnTo>
                    <a:pt x="427323" y="0"/>
                  </a:lnTo>
                  <a:lnTo>
                    <a:pt x="427323" y="427323"/>
                  </a:lnTo>
                  <a:lnTo>
                    <a:pt x="0" y="4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8" id="18"/>
          <p:cNvGrpSpPr/>
          <p:nvPr/>
        </p:nvGrpSpPr>
        <p:grpSpPr>
          <a:xfrm rot="0">
            <a:off x="8099472" y="5867857"/>
            <a:ext cx="3407524" cy="641907"/>
            <a:chOff x="0" y="0"/>
            <a:chExt cx="1032004" cy="194408"/>
          </a:xfrm>
        </p:grpSpPr>
        <p:sp>
          <p:nvSpPr>
            <p:cNvPr name="Freeform 19" id="19"/>
            <p:cNvSpPr/>
            <p:nvPr/>
          </p:nvSpPr>
          <p:spPr>
            <a:xfrm flipH="false" flipV="false" rot="0">
              <a:off x="0" y="0"/>
              <a:ext cx="1032004" cy="194408"/>
            </a:xfrm>
            <a:custGeom>
              <a:avLst/>
              <a:gdLst/>
              <a:ahLst/>
              <a:cxnLst/>
              <a:rect r="r" b="b" t="t" l="l"/>
              <a:pathLst>
                <a:path h="194408" w="1032004">
                  <a:moveTo>
                    <a:pt x="97204" y="0"/>
                  </a:moveTo>
                  <a:lnTo>
                    <a:pt x="934800" y="0"/>
                  </a:lnTo>
                  <a:cubicBezTo>
                    <a:pt x="988485" y="0"/>
                    <a:pt x="1032004" y="43520"/>
                    <a:pt x="1032004" y="97204"/>
                  </a:cubicBezTo>
                  <a:lnTo>
                    <a:pt x="1032004" y="97204"/>
                  </a:lnTo>
                  <a:cubicBezTo>
                    <a:pt x="1032004" y="122984"/>
                    <a:pt x="1021763" y="147708"/>
                    <a:pt x="1003534" y="165938"/>
                  </a:cubicBezTo>
                  <a:cubicBezTo>
                    <a:pt x="985305" y="184167"/>
                    <a:pt x="960580" y="194408"/>
                    <a:pt x="934800" y="194408"/>
                  </a:cubicBezTo>
                  <a:lnTo>
                    <a:pt x="97204" y="194408"/>
                  </a:lnTo>
                  <a:cubicBezTo>
                    <a:pt x="43520" y="194408"/>
                    <a:pt x="0" y="150888"/>
                    <a:pt x="0" y="97204"/>
                  </a:cubicBezTo>
                  <a:lnTo>
                    <a:pt x="0" y="97204"/>
                  </a:lnTo>
                  <a:cubicBezTo>
                    <a:pt x="0" y="43520"/>
                    <a:pt x="43520" y="0"/>
                    <a:pt x="97204" y="0"/>
                  </a:cubicBezTo>
                  <a:close/>
                </a:path>
              </a:pathLst>
            </a:custGeom>
            <a:solidFill>
              <a:srgbClr val="000000">
                <a:alpha val="78824"/>
              </a:srgbClr>
            </a:solidFill>
            <a:ln cap="rnd">
              <a:noFill/>
              <a:prstDash val="solid"/>
              <a:round/>
            </a:ln>
          </p:spPr>
        </p:sp>
        <p:sp>
          <p:nvSpPr>
            <p:cNvPr name="TextBox 20" id="20"/>
            <p:cNvSpPr txBox="true"/>
            <p:nvPr/>
          </p:nvSpPr>
          <p:spPr>
            <a:xfrm>
              <a:off x="0" y="47625"/>
              <a:ext cx="1032004" cy="146783"/>
            </a:xfrm>
            <a:prstGeom prst="rect">
              <a:avLst/>
            </a:prstGeom>
          </p:spPr>
          <p:txBody>
            <a:bodyPr anchor="ctr" rtlCol="false" tIns="50800" lIns="50800" bIns="50800" rIns="50800"/>
            <a:lstStyle/>
            <a:p>
              <a:pPr algn="ctr" marL="0" indent="0" lvl="0">
                <a:lnSpc>
                  <a:spcPts val="2376"/>
                </a:lnSpc>
                <a:spcBef>
                  <a:spcPct val="0"/>
                </a:spcBef>
              </a:pPr>
            </a:p>
          </p:txBody>
        </p:sp>
      </p:grpSp>
      <p:grpSp>
        <p:nvGrpSpPr>
          <p:cNvPr name="Group 21" id="21"/>
          <p:cNvGrpSpPr/>
          <p:nvPr/>
        </p:nvGrpSpPr>
        <p:grpSpPr>
          <a:xfrm rot="0">
            <a:off x="8173286" y="5934246"/>
            <a:ext cx="509129" cy="509129"/>
            <a:chOff x="0" y="0"/>
            <a:chExt cx="678839" cy="678839"/>
          </a:xfrm>
        </p:grpSpPr>
        <p:grpSp>
          <p:nvGrpSpPr>
            <p:cNvPr name="Group 22" id="22"/>
            <p:cNvGrpSpPr/>
            <p:nvPr/>
          </p:nvGrpSpPr>
          <p:grpSpPr>
            <a:xfrm rot="0">
              <a:off x="0" y="0"/>
              <a:ext cx="678839" cy="67883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EFE"/>
              </a:solidFill>
            </p:spPr>
          </p:sp>
          <p:sp>
            <p:nvSpPr>
              <p:cNvPr name="TextBox 24" id="24"/>
              <p:cNvSpPr txBox="true"/>
              <p:nvPr/>
            </p:nvSpPr>
            <p:spPr>
              <a:xfrm>
                <a:off x="76200" y="38100"/>
                <a:ext cx="660400" cy="698500"/>
              </a:xfrm>
              <a:prstGeom prst="rect">
                <a:avLst/>
              </a:prstGeom>
            </p:spPr>
            <p:txBody>
              <a:bodyPr anchor="ctr" rtlCol="false" tIns="36315" lIns="36315" bIns="36315" rIns="36315"/>
              <a:lstStyle/>
              <a:p>
                <a:pPr algn="ctr">
                  <a:lnSpc>
                    <a:spcPts val="2659"/>
                  </a:lnSpc>
                </a:pPr>
              </a:p>
            </p:txBody>
          </p:sp>
        </p:grpSp>
        <p:sp>
          <p:nvSpPr>
            <p:cNvPr name="Freeform 25" id="25"/>
            <p:cNvSpPr/>
            <p:nvPr/>
          </p:nvSpPr>
          <p:spPr>
            <a:xfrm flipH="false" flipV="false" rot="0">
              <a:off x="125758" y="125758"/>
              <a:ext cx="427323" cy="427323"/>
            </a:xfrm>
            <a:custGeom>
              <a:avLst/>
              <a:gdLst/>
              <a:ahLst/>
              <a:cxnLst/>
              <a:rect r="r" b="b" t="t" l="l"/>
              <a:pathLst>
                <a:path h="427323" w="427323">
                  <a:moveTo>
                    <a:pt x="0" y="0"/>
                  </a:moveTo>
                  <a:lnTo>
                    <a:pt x="427323" y="0"/>
                  </a:lnTo>
                  <a:lnTo>
                    <a:pt x="427323" y="427323"/>
                  </a:lnTo>
                  <a:lnTo>
                    <a:pt x="0" y="427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26" id="26"/>
          <p:cNvGrpSpPr/>
          <p:nvPr/>
        </p:nvGrpSpPr>
        <p:grpSpPr>
          <a:xfrm rot="0">
            <a:off x="8099472" y="8090946"/>
            <a:ext cx="3407524" cy="641907"/>
            <a:chOff x="0" y="0"/>
            <a:chExt cx="1032004" cy="194408"/>
          </a:xfrm>
        </p:grpSpPr>
        <p:sp>
          <p:nvSpPr>
            <p:cNvPr name="Freeform 27" id="27"/>
            <p:cNvSpPr/>
            <p:nvPr/>
          </p:nvSpPr>
          <p:spPr>
            <a:xfrm flipH="false" flipV="false" rot="0">
              <a:off x="0" y="0"/>
              <a:ext cx="1032004" cy="194408"/>
            </a:xfrm>
            <a:custGeom>
              <a:avLst/>
              <a:gdLst/>
              <a:ahLst/>
              <a:cxnLst/>
              <a:rect r="r" b="b" t="t" l="l"/>
              <a:pathLst>
                <a:path h="194408" w="1032004">
                  <a:moveTo>
                    <a:pt x="97204" y="0"/>
                  </a:moveTo>
                  <a:lnTo>
                    <a:pt x="934800" y="0"/>
                  </a:lnTo>
                  <a:cubicBezTo>
                    <a:pt x="988485" y="0"/>
                    <a:pt x="1032004" y="43520"/>
                    <a:pt x="1032004" y="97204"/>
                  </a:cubicBezTo>
                  <a:lnTo>
                    <a:pt x="1032004" y="97204"/>
                  </a:lnTo>
                  <a:cubicBezTo>
                    <a:pt x="1032004" y="122984"/>
                    <a:pt x="1021763" y="147708"/>
                    <a:pt x="1003534" y="165938"/>
                  </a:cubicBezTo>
                  <a:cubicBezTo>
                    <a:pt x="985305" y="184167"/>
                    <a:pt x="960580" y="194408"/>
                    <a:pt x="934800" y="194408"/>
                  </a:cubicBezTo>
                  <a:lnTo>
                    <a:pt x="97204" y="194408"/>
                  </a:lnTo>
                  <a:cubicBezTo>
                    <a:pt x="43520" y="194408"/>
                    <a:pt x="0" y="150888"/>
                    <a:pt x="0" y="97204"/>
                  </a:cubicBezTo>
                  <a:lnTo>
                    <a:pt x="0" y="97204"/>
                  </a:lnTo>
                  <a:cubicBezTo>
                    <a:pt x="0" y="43520"/>
                    <a:pt x="43520" y="0"/>
                    <a:pt x="97204" y="0"/>
                  </a:cubicBezTo>
                  <a:close/>
                </a:path>
              </a:pathLst>
            </a:custGeom>
            <a:solidFill>
              <a:srgbClr val="000000">
                <a:alpha val="78824"/>
              </a:srgbClr>
            </a:solidFill>
            <a:ln cap="rnd">
              <a:noFill/>
              <a:prstDash val="solid"/>
              <a:round/>
            </a:ln>
          </p:spPr>
        </p:sp>
        <p:sp>
          <p:nvSpPr>
            <p:cNvPr name="TextBox 28" id="28"/>
            <p:cNvSpPr txBox="true"/>
            <p:nvPr/>
          </p:nvSpPr>
          <p:spPr>
            <a:xfrm>
              <a:off x="0" y="47625"/>
              <a:ext cx="1032004" cy="146783"/>
            </a:xfrm>
            <a:prstGeom prst="rect">
              <a:avLst/>
            </a:prstGeom>
          </p:spPr>
          <p:txBody>
            <a:bodyPr anchor="ctr" rtlCol="false" tIns="50800" lIns="50800" bIns="50800" rIns="50800"/>
            <a:lstStyle/>
            <a:p>
              <a:pPr algn="ctr" marL="0" indent="0" lvl="0">
                <a:lnSpc>
                  <a:spcPts val="2376"/>
                </a:lnSpc>
                <a:spcBef>
                  <a:spcPct val="0"/>
                </a:spcBef>
              </a:pPr>
            </a:p>
          </p:txBody>
        </p:sp>
      </p:grpSp>
      <p:grpSp>
        <p:nvGrpSpPr>
          <p:cNvPr name="Group 29" id="29"/>
          <p:cNvGrpSpPr/>
          <p:nvPr/>
        </p:nvGrpSpPr>
        <p:grpSpPr>
          <a:xfrm rot="0">
            <a:off x="8173286" y="8157334"/>
            <a:ext cx="509129" cy="509129"/>
            <a:chOff x="0" y="0"/>
            <a:chExt cx="678839" cy="678839"/>
          </a:xfrm>
        </p:grpSpPr>
        <p:grpSp>
          <p:nvGrpSpPr>
            <p:cNvPr name="Group 30" id="30"/>
            <p:cNvGrpSpPr/>
            <p:nvPr/>
          </p:nvGrpSpPr>
          <p:grpSpPr>
            <a:xfrm rot="0">
              <a:off x="0" y="0"/>
              <a:ext cx="678839" cy="67883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EFE"/>
              </a:solidFill>
            </p:spPr>
          </p:sp>
          <p:sp>
            <p:nvSpPr>
              <p:cNvPr name="TextBox 32" id="32"/>
              <p:cNvSpPr txBox="true"/>
              <p:nvPr/>
            </p:nvSpPr>
            <p:spPr>
              <a:xfrm>
                <a:off x="76200" y="38100"/>
                <a:ext cx="660400" cy="698500"/>
              </a:xfrm>
              <a:prstGeom prst="rect">
                <a:avLst/>
              </a:prstGeom>
            </p:spPr>
            <p:txBody>
              <a:bodyPr anchor="ctr" rtlCol="false" tIns="36315" lIns="36315" bIns="36315" rIns="36315"/>
              <a:lstStyle/>
              <a:p>
                <a:pPr algn="ctr">
                  <a:lnSpc>
                    <a:spcPts val="2659"/>
                  </a:lnSpc>
                </a:pPr>
              </a:p>
            </p:txBody>
          </p:sp>
        </p:grpSp>
        <p:sp>
          <p:nvSpPr>
            <p:cNvPr name="Freeform 33" id="33"/>
            <p:cNvSpPr/>
            <p:nvPr/>
          </p:nvSpPr>
          <p:spPr>
            <a:xfrm flipH="false" flipV="false" rot="0">
              <a:off x="117145" y="125758"/>
              <a:ext cx="444549" cy="427323"/>
            </a:xfrm>
            <a:custGeom>
              <a:avLst/>
              <a:gdLst/>
              <a:ahLst/>
              <a:cxnLst/>
              <a:rect r="r" b="b" t="t" l="l"/>
              <a:pathLst>
                <a:path h="427323" w="444549">
                  <a:moveTo>
                    <a:pt x="0" y="0"/>
                  </a:moveTo>
                  <a:lnTo>
                    <a:pt x="444549" y="0"/>
                  </a:lnTo>
                  <a:lnTo>
                    <a:pt x="444549" y="427323"/>
                  </a:lnTo>
                  <a:lnTo>
                    <a:pt x="0" y="4273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34" id="34"/>
          <p:cNvSpPr txBox="true"/>
          <p:nvPr/>
        </p:nvSpPr>
        <p:spPr>
          <a:xfrm rot="0">
            <a:off x="7358415" y="104775"/>
            <a:ext cx="8084773" cy="862043"/>
          </a:xfrm>
          <a:prstGeom prst="rect">
            <a:avLst/>
          </a:prstGeom>
        </p:spPr>
        <p:txBody>
          <a:bodyPr anchor="t" rtlCol="false" tIns="0" lIns="0" bIns="0" rIns="0">
            <a:spAutoFit/>
          </a:bodyPr>
          <a:lstStyle/>
          <a:p>
            <a:pPr algn="ctr" marL="0" indent="0" lvl="0">
              <a:lnSpc>
                <a:spcPts val="6591"/>
              </a:lnSpc>
              <a:spcBef>
                <a:spcPct val="0"/>
              </a:spcBef>
            </a:pPr>
            <a:r>
              <a:rPr lang="en-US" sz="6399" spc="204" strike="noStrike" u="none">
                <a:solidFill>
                  <a:srgbClr val="040606"/>
                </a:solidFill>
                <a:latin typeface="Montserrat Ultra-Bold"/>
              </a:rPr>
              <a:t>ABOUT PROJECT</a:t>
            </a:r>
          </a:p>
        </p:txBody>
      </p:sp>
      <p:sp>
        <p:nvSpPr>
          <p:cNvPr name="TextBox 35" id="35"/>
          <p:cNvSpPr txBox="true"/>
          <p:nvPr/>
        </p:nvSpPr>
        <p:spPr>
          <a:xfrm rot="0">
            <a:off x="7340856" y="1788111"/>
            <a:ext cx="10831883" cy="330167"/>
          </a:xfrm>
          <a:prstGeom prst="rect">
            <a:avLst/>
          </a:prstGeom>
        </p:spPr>
        <p:txBody>
          <a:bodyPr anchor="t" rtlCol="false" tIns="0" lIns="0" bIns="0" rIns="0">
            <a:spAutoFit/>
          </a:bodyPr>
          <a:lstStyle/>
          <a:p>
            <a:pPr>
              <a:lnSpc>
                <a:spcPts val="2799"/>
              </a:lnSpc>
              <a:spcBef>
                <a:spcPct val="0"/>
              </a:spcBef>
            </a:pPr>
            <a:r>
              <a:rPr lang="en-US" sz="1999" spc="63">
                <a:solidFill>
                  <a:srgbClr val="000000"/>
                </a:solidFill>
                <a:latin typeface="Ramabhadra"/>
              </a:rPr>
              <a:t>ANALYSE PROMOTIONS AND PROVIDE TANGIBLE INSIGHTS TO SALES DIRECTOR</a:t>
            </a:r>
          </a:p>
        </p:txBody>
      </p:sp>
      <p:sp>
        <p:nvSpPr>
          <p:cNvPr name="TextBox 36" id="36"/>
          <p:cNvSpPr txBox="true"/>
          <p:nvPr/>
        </p:nvSpPr>
        <p:spPr>
          <a:xfrm rot="0">
            <a:off x="9342184" y="2604053"/>
            <a:ext cx="6829227" cy="323215"/>
          </a:xfrm>
          <a:prstGeom prst="rect">
            <a:avLst/>
          </a:prstGeom>
        </p:spPr>
        <p:txBody>
          <a:bodyPr anchor="t" rtlCol="false" tIns="0" lIns="0" bIns="0" rIns="0">
            <a:spAutoFit/>
          </a:bodyPr>
          <a:lstStyle/>
          <a:p>
            <a:pPr algn="ctr">
              <a:lnSpc>
                <a:spcPts val="2659"/>
              </a:lnSpc>
              <a:spcBef>
                <a:spcPct val="0"/>
              </a:spcBef>
            </a:pPr>
            <a:r>
              <a:rPr lang="en-US" sz="1899" spc="205">
                <a:solidFill>
                  <a:srgbClr val="000000"/>
                </a:solidFill>
                <a:latin typeface="Ramabhadra"/>
              </a:rPr>
              <a:t>Domain:   </a:t>
            </a:r>
            <a:r>
              <a:rPr lang="en-US" sz="1899" spc="205">
                <a:solidFill>
                  <a:srgbClr val="325288"/>
                </a:solidFill>
                <a:latin typeface="Ramabhadra"/>
              </a:rPr>
              <a:t>FMCG</a:t>
            </a:r>
            <a:r>
              <a:rPr lang="en-US" sz="1899" spc="205">
                <a:solidFill>
                  <a:srgbClr val="000000"/>
                </a:solidFill>
                <a:latin typeface="Ramabhadra"/>
              </a:rPr>
              <a:t> | |  Function: </a:t>
            </a:r>
            <a:r>
              <a:rPr lang="en-US" sz="1899" spc="205">
                <a:solidFill>
                  <a:srgbClr val="325288"/>
                </a:solidFill>
                <a:latin typeface="Ramabhadra"/>
              </a:rPr>
              <a:t>Sales / Promotions</a:t>
            </a:r>
          </a:p>
        </p:txBody>
      </p:sp>
      <p:sp>
        <p:nvSpPr>
          <p:cNvPr name="TextBox 37" id="37"/>
          <p:cNvSpPr txBox="true"/>
          <p:nvPr/>
        </p:nvSpPr>
        <p:spPr>
          <a:xfrm rot="0">
            <a:off x="15710392" y="148608"/>
            <a:ext cx="1948504" cy="245745"/>
          </a:xfrm>
          <a:prstGeom prst="rect">
            <a:avLst/>
          </a:prstGeom>
        </p:spPr>
        <p:txBody>
          <a:bodyPr anchor="t" rtlCol="false" tIns="0" lIns="0" bIns="0" rIns="0">
            <a:spAutoFit/>
          </a:bodyPr>
          <a:lstStyle/>
          <a:p>
            <a:pPr>
              <a:lnSpc>
                <a:spcPts val="1800"/>
              </a:lnSpc>
            </a:pPr>
            <a:r>
              <a:rPr lang="en-US" sz="1800" spc="359">
                <a:solidFill>
                  <a:srgbClr val="010101"/>
                </a:solidFill>
                <a:latin typeface="Ramabhadra"/>
              </a:rPr>
              <a:t>ATLIQ MART</a:t>
            </a:r>
          </a:p>
        </p:txBody>
      </p:sp>
      <p:sp>
        <p:nvSpPr>
          <p:cNvPr name="TextBox 38" id="38"/>
          <p:cNvSpPr txBox="true"/>
          <p:nvPr/>
        </p:nvSpPr>
        <p:spPr>
          <a:xfrm rot="0">
            <a:off x="9046161" y="3890469"/>
            <a:ext cx="2270790" cy="250726"/>
          </a:xfrm>
          <a:prstGeom prst="rect">
            <a:avLst/>
          </a:prstGeom>
        </p:spPr>
        <p:txBody>
          <a:bodyPr anchor="t" rtlCol="false" tIns="0" lIns="0" bIns="0" rIns="0">
            <a:spAutoFit/>
          </a:bodyPr>
          <a:lstStyle/>
          <a:p>
            <a:pPr algn="ctr" marL="0" indent="0" lvl="0">
              <a:lnSpc>
                <a:spcPts val="1999"/>
              </a:lnSpc>
              <a:spcBef>
                <a:spcPct val="0"/>
              </a:spcBef>
            </a:pPr>
            <a:r>
              <a:rPr lang="en-US" sz="1999" spc="111">
                <a:solidFill>
                  <a:srgbClr val="72D402"/>
                </a:solidFill>
                <a:latin typeface="Ramabhadra"/>
              </a:rPr>
              <a:t>OBJECTIVES</a:t>
            </a:r>
          </a:p>
        </p:txBody>
      </p:sp>
      <p:sp>
        <p:nvSpPr>
          <p:cNvPr name="TextBox 39" id="39"/>
          <p:cNvSpPr txBox="true"/>
          <p:nvPr/>
        </p:nvSpPr>
        <p:spPr>
          <a:xfrm rot="0">
            <a:off x="9046161" y="6081195"/>
            <a:ext cx="2270790" cy="250726"/>
          </a:xfrm>
          <a:prstGeom prst="rect">
            <a:avLst/>
          </a:prstGeom>
        </p:spPr>
        <p:txBody>
          <a:bodyPr anchor="t" rtlCol="false" tIns="0" lIns="0" bIns="0" rIns="0">
            <a:spAutoFit/>
          </a:bodyPr>
          <a:lstStyle/>
          <a:p>
            <a:pPr algn="ctr" marL="0" indent="0" lvl="0">
              <a:lnSpc>
                <a:spcPts val="1999"/>
              </a:lnSpc>
              <a:spcBef>
                <a:spcPct val="0"/>
              </a:spcBef>
            </a:pPr>
            <a:r>
              <a:rPr lang="en-US" sz="1999" spc="111" strike="noStrike" u="none">
                <a:solidFill>
                  <a:srgbClr val="72D402"/>
                </a:solidFill>
                <a:latin typeface="Ramabhadra"/>
              </a:rPr>
              <a:t>DELIVERABLES</a:t>
            </a:r>
          </a:p>
        </p:txBody>
      </p:sp>
      <p:sp>
        <p:nvSpPr>
          <p:cNvPr name="TextBox 40" id="40"/>
          <p:cNvSpPr txBox="true"/>
          <p:nvPr/>
        </p:nvSpPr>
        <p:spPr>
          <a:xfrm rot="0">
            <a:off x="9008061" y="8304283"/>
            <a:ext cx="2061135" cy="250726"/>
          </a:xfrm>
          <a:prstGeom prst="rect">
            <a:avLst/>
          </a:prstGeom>
        </p:spPr>
        <p:txBody>
          <a:bodyPr anchor="t" rtlCol="false" tIns="0" lIns="0" bIns="0" rIns="0">
            <a:spAutoFit/>
          </a:bodyPr>
          <a:lstStyle/>
          <a:p>
            <a:pPr algn="ctr" marL="0" indent="0" lvl="0">
              <a:lnSpc>
                <a:spcPts val="1999"/>
              </a:lnSpc>
              <a:spcBef>
                <a:spcPct val="0"/>
              </a:spcBef>
            </a:pPr>
            <a:r>
              <a:rPr lang="en-US" sz="1999" spc="111" strike="noStrike" u="none">
                <a:solidFill>
                  <a:srgbClr val="72D402"/>
                </a:solidFill>
                <a:latin typeface="Ramabhadra"/>
              </a:rPr>
              <a:t>IMPACT</a:t>
            </a:r>
          </a:p>
        </p:txBody>
      </p:sp>
      <p:grpSp>
        <p:nvGrpSpPr>
          <p:cNvPr name="Group 41" id="41"/>
          <p:cNvGrpSpPr/>
          <p:nvPr/>
        </p:nvGrpSpPr>
        <p:grpSpPr>
          <a:xfrm rot="0">
            <a:off x="7520176" y="921582"/>
            <a:ext cx="7761251" cy="228353"/>
            <a:chOff x="0" y="0"/>
            <a:chExt cx="10348334" cy="304471"/>
          </a:xfrm>
        </p:grpSpPr>
        <p:grpSp>
          <p:nvGrpSpPr>
            <p:cNvPr name="Group 42" id="42"/>
            <p:cNvGrpSpPr/>
            <p:nvPr/>
          </p:nvGrpSpPr>
          <p:grpSpPr>
            <a:xfrm rot="0">
              <a:off x="0" y="232505"/>
              <a:ext cx="10348334" cy="71966"/>
              <a:chOff x="0" y="0"/>
              <a:chExt cx="728016" cy="5063"/>
            </a:xfrm>
          </p:grpSpPr>
          <p:sp>
            <p:nvSpPr>
              <p:cNvPr name="Freeform 43" id="43"/>
              <p:cNvSpPr/>
              <p:nvPr/>
            </p:nvSpPr>
            <p:spPr>
              <a:xfrm flipH="false" flipV="false" rot="0">
                <a:off x="0" y="0"/>
                <a:ext cx="728016" cy="5063"/>
              </a:xfrm>
              <a:custGeom>
                <a:avLst/>
                <a:gdLst/>
                <a:ahLst/>
                <a:cxnLst/>
                <a:rect r="r" b="b" t="t" l="l"/>
                <a:pathLst>
                  <a:path h="5063" w="728016">
                    <a:moveTo>
                      <a:pt x="0" y="0"/>
                    </a:moveTo>
                    <a:lnTo>
                      <a:pt x="728016" y="0"/>
                    </a:lnTo>
                    <a:lnTo>
                      <a:pt x="728016" y="5063"/>
                    </a:lnTo>
                    <a:lnTo>
                      <a:pt x="0" y="5063"/>
                    </a:lnTo>
                    <a:close/>
                  </a:path>
                </a:pathLst>
              </a:custGeom>
              <a:solidFill>
                <a:srgbClr val="72D402"/>
              </a:solidFill>
            </p:spPr>
          </p:sp>
          <p:sp>
            <p:nvSpPr>
              <p:cNvPr name="TextBox 44" id="44"/>
              <p:cNvSpPr txBox="true"/>
              <p:nvPr/>
            </p:nvSpPr>
            <p:spPr>
              <a:xfrm>
                <a:off x="0" y="-38100"/>
                <a:ext cx="728016" cy="43163"/>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0" y="0"/>
              <a:ext cx="10348334" cy="71966"/>
              <a:chOff x="0" y="0"/>
              <a:chExt cx="728016" cy="5063"/>
            </a:xfrm>
          </p:grpSpPr>
          <p:sp>
            <p:nvSpPr>
              <p:cNvPr name="Freeform 46" id="46"/>
              <p:cNvSpPr/>
              <p:nvPr/>
            </p:nvSpPr>
            <p:spPr>
              <a:xfrm flipH="false" flipV="false" rot="0">
                <a:off x="0" y="0"/>
                <a:ext cx="728016" cy="5063"/>
              </a:xfrm>
              <a:custGeom>
                <a:avLst/>
                <a:gdLst/>
                <a:ahLst/>
                <a:cxnLst/>
                <a:rect r="r" b="b" t="t" l="l"/>
                <a:pathLst>
                  <a:path h="5063" w="728016">
                    <a:moveTo>
                      <a:pt x="0" y="0"/>
                    </a:moveTo>
                    <a:lnTo>
                      <a:pt x="728016" y="0"/>
                    </a:lnTo>
                    <a:lnTo>
                      <a:pt x="728016" y="5063"/>
                    </a:lnTo>
                    <a:lnTo>
                      <a:pt x="0" y="5063"/>
                    </a:lnTo>
                    <a:close/>
                  </a:path>
                </a:pathLst>
              </a:custGeom>
              <a:solidFill>
                <a:srgbClr val="72D402"/>
              </a:solidFill>
            </p:spPr>
          </p:sp>
          <p:sp>
            <p:nvSpPr>
              <p:cNvPr name="TextBox 47" id="47"/>
              <p:cNvSpPr txBox="true"/>
              <p:nvPr/>
            </p:nvSpPr>
            <p:spPr>
              <a:xfrm>
                <a:off x="0" y="-38100"/>
                <a:ext cx="728016" cy="43163"/>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0" y="104750"/>
              <a:ext cx="10348334" cy="94971"/>
              <a:chOff x="0" y="0"/>
              <a:chExt cx="728016" cy="6681"/>
            </a:xfrm>
          </p:grpSpPr>
          <p:sp>
            <p:nvSpPr>
              <p:cNvPr name="Freeform 49" id="49"/>
              <p:cNvSpPr/>
              <p:nvPr/>
            </p:nvSpPr>
            <p:spPr>
              <a:xfrm flipH="false" flipV="false" rot="0">
                <a:off x="0" y="0"/>
                <a:ext cx="728016" cy="6681"/>
              </a:xfrm>
              <a:custGeom>
                <a:avLst/>
                <a:gdLst/>
                <a:ahLst/>
                <a:cxnLst/>
                <a:rect r="r" b="b" t="t" l="l"/>
                <a:pathLst>
                  <a:path h="6681" w="728016">
                    <a:moveTo>
                      <a:pt x="0" y="0"/>
                    </a:moveTo>
                    <a:lnTo>
                      <a:pt x="728016" y="0"/>
                    </a:lnTo>
                    <a:lnTo>
                      <a:pt x="728016" y="6681"/>
                    </a:lnTo>
                    <a:lnTo>
                      <a:pt x="0" y="6681"/>
                    </a:lnTo>
                    <a:close/>
                  </a:path>
                </a:pathLst>
              </a:custGeom>
              <a:solidFill>
                <a:srgbClr val="2F2F30"/>
              </a:solidFill>
              <a:ln cap="sq">
                <a:noFill/>
                <a:prstDash val="solid"/>
                <a:miter/>
              </a:ln>
            </p:spPr>
          </p:sp>
          <p:sp>
            <p:nvSpPr>
              <p:cNvPr name="TextBox 50" id="50"/>
              <p:cNvSpPr txBox="true"/>
              <p:nvPr/>
            </p:nvSpPr>
            <p:spPr>
              <a:xfrm>
                <a:off x="0" y="-38100"/>
                <a:ext cx="728016" cy="44781"/>
              </a:xfrm>
              <a:prstGeom prst="rect">
                <a:avLst/>
              </a:prstGeom>
            </p:spPr>
            <p:txBody>
              <a:bodyPr anchor="ctr" rtlCol="false" tIns="50800" lIns="50800" bIns="50800" rIns="50800"/>
              <a:lstStyle/>
              <a:p>
                <a:pPr algn="ctr" marL="0" indent="0" lvl="0">
                  <a:lnSpc>
                    <a:spcPts val="2659"/>
                  </a:lnSpc>
                  <a:spcBef>
                    <a:spcPct val="0"/>
                  </a:spcBef>
                </a:pPr>
              </a:p>
            </p:txBody>
          </p:sp>
        </p:grpSp>
      </p:grpSp>
      <p:grpSp>
        <p:nvGrpSpPr>
          <p:cNvPr name="Group 51" id="51"/>
          <p:cNvGrpSpPr/>
          <p:nvPr/>
        </p:nvGrpSpPr>
        <p:grpSpPr>
          <a:xfrm rot="-10800000">
            <a:off x="17813610" y="9830613"/>
            <a:ext cx="474390" cy="456387"/>
            <a:chOff x="0" y="0"/>
            <a:chExt cx="632520" cy="608516"/>
          </a:xfrm>
        </p:grpSpPr>
        <p:grpSp>
          <p:nvGrpSpPr>
            <p:cNvPr name="Group 52" id="52"/>
            <p:cNvGrpSpPr/>
            <p:nvPr/>
          </p:nvGrpSpPr>
          <p:grpSpPr>
            <a:xfrm rot="-10800000">
              <a:off x="0" y="229654"/>
              <a:ext cx="504717" cy="153454"/>
              <a:chOff x="0" y="0"/>
              <a:chExt cx="35507" cy="10796"/>
            </a:xfrm>
          </p:grpSpPr>
          <p:sp>
            <p:nvSpPr>
              <p:cNvPr name="Freeform 53" id="53"/>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54" id="54"/>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10800000">
              <a:off x="0" y="0"/>
              <a:ext cx="632520" cy="153454"/>
              <a:chOff x="0" y="0"/>
              <a:chExt cx="44498" cy="10796"/>
            </a:xfrm>
          </p:grpSpPr>
          <p:sp>
            <p:nvSpPr>
              <p:cNvPr name="Freeform 56" id="56"/>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57" id="57"/>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10800000">
              <a:off x="0" y="455062"/>
              <a:ext cx="316260" cy="153454"/>
              <a:chOff x="0" y="0"/>
              <a:chExt cx="22249" cy="10796"/>
            </a:xfrm>
          </p:grpSpPr>
          <p:sp>
            <p:nvSpPr>
              <p:cNvPr name="Freeform 59" id="59"/>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60" id="60"/>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61" id="61"/>
          <p:cNvGrpSpPr/>
          <p:nvPr/>
        </p:nvGrpSpPr>
        <p:grpSpPr>
          <a:xfrm rot="-10800000">
            <a:off x="0" y="172241"/>
            <a:ext cx="378538" cy="115091"/>
            <a:chOff x="0" y="0"/>
            <a:chExt cx="35507" cy="10796"/>
          </a:xfrm>
        </p:grpSpPr>
        <p:sp>
          <p:nvSpPr>
            <p:cNvPr name="Freeform 62" id="62"/>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FEFEFE"/>
              </a:solidFill>
              <a:prstDash val="solid"/>
              <a:miter/>
            </a:ln>
          </p:spPr>
        </p:sp>
        <p:sp>
          <p:nvSpPr>
            <p:cNvPr name="TextBox 63" id="63"/>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10800000">
            <a:off x="0" y="0"/>
            <a:ext cx="474390" cy="115091"/>
            <a:chOff x="0" y="0"/>
            <a:chExt cx="44498" cy="10796"/>
          </a:xfrm>
        </p:grpSpPr>
        <p:sp>
          <p:nvSpPr>
            <p:cNvPr name="Freeform 65" id="65"/>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66" id="66"/>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67" id="67"/>
          <p:cNvGrpSpPr/>
          <p:nvPr/>
        </p:nvGrpSpPr>
        <p:grpSpPr>
          <a:xfrm rot="-10800000">
            <a:off x="0" y="341297"/>
            <a:ext cx="237195" cy="115091"/>
            <a:chOff x="0" y="0"/>
            <a:chExt cx="22249" cy="10796"/>
          </a:xfrm>
        </p:grpSpPr>
        <p:sp>
          <p:nvSpPr>
            <p:cNvPr name="Freeform 68" id="68"/>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69" id="69"/>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nvGrpSpPr>
          <p:cNvPr name="Group 70" id="70"/>
          <p:cNvGrpSpPr/>
          <p:nvPr/>
        </p:nvGrpSpPr>
        <p:grpSpPr>
          <a:xfrm rot="-10800000">
            <a:off x="0" y="9987365"/>
            <a:ext cx="378538" cy="115091"/>
            <a:chOff x="0" y="0"/>
            <a:chExt cx="35507" cy="10796"/>
          </a:xfrm>
        </p:grpSpPr>
        <p:sp>
          <p:nvSpPr>
            <p:cNvPr name="Freeform 71" id="71"/>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FEFEFE"/>
              </a:solidFill>
              <a:prstDash val="solid"/>
              <a:miter/>
            </a:ln>
          </p:spPr>
        </p:sp>
        <p:sp>
          <p:nvSpPr>
            <p:cNvPr name="TextBox 72" id="72"/>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73" id="73"/>
          <p:cNvGrpSpPr/>
          <p:nvPr/>
        </p:nvGrpSpPr>
        <p:grpSpPr>
          <a:xfrm rot="-10800000">
            <a:off x="0" y="10158014"/>
            <a:ext cx="474390" cy="115091"/>
            <a:chOff x="0" y="0"/>
            <a:chExt cx="44498" cy="10796"/>
          </a:xfrm>
        </p:grpSpPr>
        <p:sp>
          <p:nvSpPr>
            <p:cNvPr name="Freeform 74" id="74"/>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75" id="75"/>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76" id="76"/>
          <p:cNvGrpSpPr/>
          <p:nvPr/>
        </p:nvGrpSpPr>
        <p:grpSpPr>
          <a:xfrm rot="-10800000">
            <a:off x="0" y="9812641"/>
            <a:ext cx="237195" cy="115091"/>
            <a:chOff x="0" y="0"/>
            <a:chExt cx="22249" cy="10796"/>
          </a:xfrm>
        </p:grpSpPr>
        <p:sp>
          <p:nvSpPr>
            <p:cNvPr name="Freeform 77" id="77"/>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78" id="78"/>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sp>
        <p:nvSpPr>
          <p:cNvPr name="TextBox 79" id="79"/>
          <p:cNvSpPr txBox="true"/>
          <p:nvPr/>
        </p:nvSpPr>
        <p:spPr>
          <a:xfrm rot="0">
            <a:off x="8327033" y="4560149"/>
            <a:ext cx="9845705" cy="602859"/>
          </a:xfrm>
          <a:prstGeom prst="rect">
            <a:avLst/>
          </a:prstGeom>
        </p:spPr>
        <p:txBody>
          <a:bodyPr anchor="t" rtlCol="false" tIns="0" lIns="0" bIns="0" rIns="0">
            <a:spAutoFit/>
          </a:bodyPr>
          <a:lstStyle/>
          <a:p>
            <a:pPr algn="ctr" marL="0" indent="0" lvl="0">
              <a:lnSpc>
                <a:spcPts val="2495"/>
              </a:lnSpc>
              <a:spcBef>
                <a:spcPct val="0"/>
              </a:spcBef>
            </a:pPr>
            <a:r>
              <a:rPr lang="en-US" sz="1599" spc="44" strike="noStrike" u="none">
                <a:solidFill>
                  <a:srgbClr val="565656"/>
                </a:solidFill>
                <a:latin typeface="Ramabhadra"/>
              </a:rPr>
              <a:t>Analyze promotion performance during Diwali 2023 and Sankranti 2024 to provide actionable insights for future promotional strategies.</a:t>
            </a:r>
          </a:p>
        </p:txBody>
      </p:sp>
      <p:sp>
        <p:nvSpPr>
          <p:cNvPr name="TextBox 80" id="80"/>
          <p:cNvSpPr txBox="true"/>
          <p:nvPr/>
        </p:nvSpPr>
        <p:spPr>
          <a:xfrm rot="0">
            <a:off x="8173286" y="6747889"/>
            <a:ext cx="9559423" cy="602859"/>
          </a:xfrm>
          <a:prstGeom prst="rect">
            <a:avLst/>
          </a:prstGeom>
        </p:spPr>
        <p:txBody>
          <a:bodyPr anchor="t" rtlCol="false" tIns="0" lIns="0" bIns="0" rIns="0">
            <a:spAutoFit/>
          </a:bodyPr>
          <a:lstStyle/>
          <a:p>
            <a:pPr algn="ctr" marL="0" indent="0" lvl="0">
              <a:lnSpc>
                <a:spcPts val="2495"/>
              </a:lnSpc>
              <a:spcBef>
                <a:spcPct val="0"/>
              </a:spcBef>
            </a:pPr>
            <a:r>
              <a:rPr lang="en-US" sz="1599" spc="44" strike="noStrike" u="none">
                <a:solidFill>
                  <a:srgbClr val="565656"/>
                </a:solidFill>
                <a:latin typeface="Ramabhadra"/>
              </a:rPr>
              <a:t>Thorough analysis of promotion effectiveness, dashboard with key metrics, SQL-based reports for ad-hoc requests, compelling presentation.</a:t>
            </a:r>
          </a:p>
        </p:txBody>
      </p:sp>
      <p:sp>
        <p:nvSpPr>
          <p:cNvPr name="TextBox 81" id="81"/>
          <p:cNvSpPr txBox="true"/>
          <p:nvPr/>
        </p:nvSpPr>
        <p:spPr>
          <a:xfrm rot="0">
            <a:off x="8499122" y="8970977"/>
            <a:ext cx="9218853" cy="602859"/>
          </a:xfrm>
          <a:prstGeom prst="rect">
            <a:avLst/>
          </a:prstGeom>
        </p:spPr>
        <p:txBody>
          <a:bodyPr anchor="t" rtlCol="false" tIns="0" lIns="0" bIns="0" rIns="0">
            <a:spAutoFit/>
          </a:bodyPr>
          <a:lstStyle/>
          <a:p>
            <a:pPr algn="ctr" marL="0" indent="0" lvl="0">
              <a:lnSpc>
                <a:spcPts val="2495"/>
              </a:lnSpc>
              <a:spcBef>
                <a:spcPct val="0"/>
              </a:spcBef>
            </a:pPr>
            <a:r>
              <a:rPr lang="en-US" sz="1599" spc="44" strike="noStrike" u="none">
                <a:solidFill>
                  <a:srgbClr val="565656"/>
                </a:solidFill>
                <a:latin typeface="Ramabhadra"/>
              </a:rPr>
              <a:t>Informed decisions for optimizing future promotions, increased sales, enhanced customer satisfaction, and improved profitability.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7698924" y="0"/>
            <a:ext cx="473814" cy="571536"/>
            <a:chOff x="0" y="0"/>
            <a:chExt cx="710385" cy="856899"/>
          </a:xfrm>
        </p:grpSpPr>
        <p:sp>
          <p:nvSpPr>
            <p:cNvPr name="Freeform 3" id="3"/>
            <p:cNvSpPr/>
            <p:nvPr/>
          </p:nvSpPr>
          <p:spPr>
            <a:xfrm flipH="false" flipV="false" rot="0">
              <a:off x="0" y="0"/>
              <a:ext cx="710385" cy="856899"/>
            </a:xfrm>
            <a:custGeom>
              <a:avLst/>
              <a:gdLst/>
              <a:ahLst/>
              <a:cxnLst/>
              <a:rect r="r" b="b" t="t" l="l"/>
              <a:pathLst>
                <a:path h="856899" w="710385">
                  <a:moveTo>
                    <a:pt x="710385" y="0"/>
                  </a:moveTo>
                  <a:lnTo>
                    <a:pt x="710385" y="742599"/>
                  </a:lnTo>
                  <a:lnTo>
                    <a:pt x="355193" y="856899"/>
                  </a:lnTo>
                  <a:lnTo>
                    <a:pt x="0" y="742599"/>
                  </a:lnTo>
                  <a:lnTo>
                    <a:pt x="0" y="0"/>
                  </a:lnTo>
                  <a:lnTo>
                    <a:pt x="710385" y="0"/>
                  </a:lnTo>
                  <a:close/>
                </a:path>
              </a:pathLst>
            </a:custGeom>
            <a:solidFill>
              <a:srgbClr val="FFCE08"/>
            </a:solidFill>
          </p:spPr>
        </p:sp>
        <p:sp>
          <p:nvSpPr>
            <p:cNvPr name="TextBox 4" id="4"/>
            <p:cNvSpPr txBox="true"/>
            <p:nvPr/>
          </p:nvSpPr>
          <p:spPr>
            <a:xfrm>
              <a:off x="0" y="-47625"/>
              <a:ext cx="710385" cy="790224"/>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4</a:t>
              </a:r>
            </a:p>
          </p:txBody>
        </p:sp>
      </p:grpSp>
      <p:grpSp>
        <p:nvGrpSpPr>
          <p:cNvPr name="Group 5" id="5"/>
          <p:cNvGrpSpPr/>
          <p:nvPr/>
        </p:nvGrpSpPr>
        <p:grpSpPr>
          <a:xfrm rot="0">
            <a:off x="1374024" y="2211576"/>
            <a:ext cx="15600218" cy="7847231"/>
            <a:chOff x="0" y="0"/>
            <a:chExt cx="12537957" cy="6306850"/>
          </a:xfrm>
        </p:grpSpPr>
        <p:sp>
          <p:nvSpPr>
            <p:cNvPr name="Freeform 6" id="6"/>
            <p:cNvSpPr/>
            <p:nvPr/>
          </p:nvSpPr>
          <p:spPr>
            <a:xfrm flipH="false" flipV="false" rot="0">
              <a:off x="0" y="0"/>
              <a:ext cx="12537957" cy="6306850"/>
            </a:xfrm>
            <a:custGeom>
              <a:avLst/>
              <a:gdLst/>
              <a:ahLst/>
              <a:cxnLst/>
              <a:rect r="r" b="b" t="t" l="l"/>
              <a:pathLst>
                <a:path h="6306850" w="12537957">
                  <a:moveTo>
                    <a:pt x="5955" y="0"/>
                  </a:moveTo>
                  <a:lnTo>
                    <a:pt x="12532002" y="0"/>
                  </a:lnTo>
                  <a:cubicBezTo>
                    <a:pt x="12533581" y="0"/>
                    <a:pt x="12535096" y="627"/>
                    <a:pt x="12536213" y="1744"/>
                  </a:cubicBezTo>
                  <a:cubicBezTo>
                    <a:pt x="12537330" y="2861"/>
                    <a:pt x="12537957" y="4376"/>
                    <a:pt x="12537957" y="5955"/>
                  </a:cubicBezTo>
                  <a:lnTo>
                    <a:pt x="12537957" y="6300895"/>
                  </a:lnTo>
                  <a:cubicBezTo>
                    <a:pt x="12537957" y="6302475"/>
                    <a:pt x="12537330" y="6303989"/>
                    <a:pt x="12536213" y="6305106"/>
                  </a:cubicBezTo>
                  <a:cubicBezTo>
                    <a:pt x="12535096" y="6306223"/>
                    <a:pt x="12533581" y="6306850"/>
                    <a:pt x="12532002" y="6306850"/>
                  </a:cubicBezTo>
                  <a:lnTo>
                    <a:pt x="5955" y="6306850"/>
                  </a:lnTo>
                  <a:cubicBezTo>
                    <a:pt x="4376" y="6306850"/>
                    <a:pt x="2861" y="6306223"/>
                    <a:pt x="1744" y="6305106"/>
                  </a:cubicBezTo>
                  <a:cubicBezTo>
                    <a:pt x="627" y="6303989"/>
                    <a:pt x="0" y="6302475"/>
                    <a:pt x="0" y="6300895"/>
                  </a:cubicBezTo>
                  <a:lnTo>
                    <a:pt x="0" y="5955"/>
                  </a:lnTo>
                  <a:cubicBezTo>
                    <a:pt x="0" y="4376"/>
                    <a:pt x="627" y="2861"/>
                    <a:pt x="1744" y="1744"/>
                  </a:cubicBezTo>
                  <a:cubicBezTo>
                    <a:pt x="2861" y="627"/>
                    <a:pt x="4376" y="0"/>
                    <a:pt x="5955" y="0"/>
                  </a:cubicBezTo>
                  <a:close/>
                </a:path>
              </a:pathLst>
            </a:custGeom>
            <a:solidFill>
              <a:srgbClr val="000000">
                <a:alpha val="0"/>
              </a:srgbClr>
            </a:solidFill>
            <a:ln w="66675" cap="sq">
              <a:solidFill>
                <a:srgbClr val="231F20"/>
              </a:solidFill>
              <a:prstDash val="solid"/>
              <a:miter/>
            </a:ln>
          </p:spPr>
        </p:sp>
        <p:sp>
          <p:nvSpPr>
            <p:cNvPr name="TextBox 7" id="7"/>
            <p:cNvSpPr txBox="true"/>
            <p:nvPr/>
          </p:nvSpPr>
          <p:spPr>
            <a:xfrm>
              <a:off x="0" y="-38100"/>
              <a:ext cx="12537957" cy="6344950"/>
            </a:xfrm>
            <a:prstGeom prst="rect">
              <a:avLst/>
            </a:prstGeom>
          </p:spPr>
          <p:txBody>
            <a:bodyPr anchor="ctr" rtlCol="false" tIns="16647" lIns="16647" bIns="16647" rIns="16647"/>
            <a:lstStyle/>
            <a:p>
              <a:pPr algn="ctr">
                <a:lnSpc>
                  <a:spcPts val="2660"/>
                </a:lnSpc>
              </a:pPr>
            </a:p>
          </p:txBody>
        </p:sp>
      </p:grpSp>
      <p:grpSp>
        <p:nvGrpSpPr>
          <p:cNvPr name="Group 8" id="8"/>
          <p:cNvGrpSpPr/>
          <p:nvPr/>
        </p:nvGrpSpPr>
        <p:grpSpPr>
          <a:xfrm rot="0">
            <a:off x="7759087" y="6753983"/>
            <a:ext cx="2230708" cy="918809"/>
            <a:chOff x="0" y="0"/>
            <a:chExt cx="587512" cy="241991"/>
          </a:xfrm>
        </p:grpSpPr>
        <p:sp>
          <p:nvSpPr>
            <p:cNvPr name="Freeform 9" id="9"/>
            <p:cNvSpPr/>
            <p:nvPr/>
          </p:nvSpPr>
          <p:spPr>
            <a:xfrm flipH="false" flipV="false" rot="0">
              <a:off x="0" y="0"/>
              <a:ext cx="587512" cy="241991"/>
            </a:xfrm>
            <a:custGeom>
              <a:avLst/>
              <a:gdLst/>
              <a:ahLst/>
              <a:cxnLst/>
              <a:rect r="r" b="b" t="t" l="l"/>
              <a:pathLst>
                <a:path h="241991" w="587512">
                  <a:moveTo>
                    <a:pt x="0" y="0"/>
                  </a:moveTo>
                  <a:lnTo>
                    <a:pt x="587512" y="0"/>
                  </a:lnTo>
                  <a:lnTo>
                    <a:pt x="587512" y="241991"/>
                  </a:lnTo>
                  <a:lnTo>
                    <a:pt x="0" y="241991"/>
                  </a:lnTo>
                  <a:close/>
                </a:path>
              </a:pathLst>
            </a:custGeom>
            <a:solidFill>
              <a:srgbClr val="F2F2FD"/>
            </a:solidFill>
          </p:spPr>
        </p:sp>
        <p:sp>
          <p:nvSpPr>
            <p:cNvPr name="TextBox 10" id="10"/>
            <p:cNvSpPr txBox="true"/>
            <p:nvPr/>
          </p:nvSpPr>
          <p:spPr>
            <a:xfrm>
              <a:off x="0" y="-38100"/>
              <a:ext cx="587512" cy="280091"/>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6431558">
            <a:off x="5842346" y="5323337"/>
            <a:ext cx="2297361" cy="918809"/>
            <a:chOff x="0" y="0"/>
            <a:chExt cx="605066" cy="241991"/>
          </a:xfrm>
        </p:grpSpPr>
        <p:sp>
          <p:nvSpPr>
            <p:cNvPr name="Freeform 12" id="12"/>
            <p:cNvSpPr/>
            <p:nvPr/>
          </p:nvSpPr>
          <p:spPr>
            <a:xfrm flipH="false" flipV="false" rot="0">
              <a:off x="0" y="0"/>
              <a:ext cx="605066" cy="241991"/>
            </a:xfrm>
            <a:custGeom>
              <a:avLst/>
              <a:gdLst/>
              <a:ahLst/>
              <a:cxnLst/>
              <a:rect r="r" b="b" t="t" l="l"/>
              <a:pathLst>
                <a:path h="241991" w="605066">
                  <a:moveTo>
                    <a:pt x="0" y="0"/>
                  </a:moveTo>
                  <a:lnTo>
                    <a:pt x="605066" y="0"/>
                  </a:lnTo>
                  <a:lnTo>
                    <a:pt x="605066" y="241991"/>
                  </a:lnTo>
                  <a:lnTo>
                    <a:pt x="0" y="241991"/>
                  </a:lnTo>
                  <a:close/>
                </a:path>
              </a:pathLst>
            </a:custGeom>
            <a:solidFill>
              <a:srgbClr val="F2F2FD"/>
            </a:solidFill>
          </p:spPr>
        </p:sp>
        <p:sp>
          <p:nvSpPr>
            <p:cNvPr name="TextBox 13" id="13"/>
            <p:cNvSpPr txBox="true"/>
            <p:nvPr/>
          </p:nvSpPr>
          <p:spPr>
            <a:xfrm>
              <a:off x="0" y="-38100"/>
              <a:ext cx="605066" cy="280091"/>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2257617">
            <a:off x="8926496" y="3045866"/>
            <a:ext cx="2261911" cy="918809"/>
            <a:chOff x="0" y="0"/>
            <a:chExt cx="595730" cy="241991"/>
          </a:xfrm>
        </p:grpSpPr>
        <p:sp>
          <p:nvSpPr>
            <p:cNvPr name="Freeform 15" id="15"/>
            <p:cNvSpPr/>
            <p:nvPr/>
          </p:nvSpPr>
          <p:spPr>
            <a:xfrm flipH="false" flipV="false" rot="0">
              <a:off x="0" y="0"/>
              <a:ext cx="595730" cy="241991"/>
            </a:xfrm>
            <a:custGeom>
              <a:avLst/>
              <a:gdLst/>
              <a:ahLst/>
              <a:cxnLst/>
              <a:rect r="r" b="b" t="t" l="l"/>
              <a:pathLst>
                <a:path h="241991" w="595730">
                  <a:moveTo>
                    <a:pt x="0" y="0"/>
                  </a:moveTo>
                  <a:lnTo>
                    <a:pt x="595730" y="0"/>
                  </a:lnTo>
                  <a:lnTo>
                    <a:pt x="595730" y="241991"/>
                  </a:lnTo>
                  <a:lnTo>
                    <a:pt x="0" y="241991"/>
                  </a:lnTo>
                  <a:close/>
                </a:path>
              </a:pathLst>
            </a:custGeom>
            <a:solidFill>
              <a:srgbClr val="F2F2FD"/>
            </a:solidFill>
          </p:spPr>
        </p:sp>
        <p:sp>
          <p:nvSpPr>
            <p:cNvPr name="TextBox 16" id="16"/>
            <p:cNvSpPr txBox="true"/>
            <p:nvPr/>
          </p:nvSpPr>
          <p:spPr>
            <a:xfrm>
              <a:off x="0" y="-38100"/>
              <a:ext cx="595730" cy="280091"/>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2235961">
            <a:off x="6578741" y="3032301"/>
            <a:ext cx="2261911" cy="918809"/>
            <a:chOff x="0" y="0"/>
            <a:chExt cx="595730" cy="241991"/>
          </a:xfrm>
        </p:grpSpPr>
        <p:sp>
          <p:nvSpPr>
            <p:cNvPr name="Freeform 18" id="18"/>
            <p:cNvSpPr/>
            <p:nvPr/>
          </p:nvSpPr>
          <p:spPr>
            <a:xfrm flipH="false" flipV="false" rot="0">
              <a:off x="0" y="0"/>
              <a:ext cx="595730" cy="241991"/>
            </a:xfrm>
            <a:custGeom>
              <a:avLst/>
              <a:gdLst/>
              <a:ahLst/>
              <a:cxnLst/>
              <a:rect r="r" b="b" t="t" l="l"/>
              <a:pathLst>
                <a:path h="241991" w="595730">
                  <a:moveTo>
                    <a:pt x="0" y="0"/>
                  </a:moveTo>
                  <a:lnTo>
                    <a:pt x="595730" y="0"/>
                  </a:lnTo>
                  <a:lnTo>
                    <a:pt x="595730" y="241991"/>
                  </a:lnTo>
                  <a:lnTo>
                    <a:pt x="0" y="241991"/>
                  </a:lnTo>
                  <a:close/>
                </a:path>
              </a:pathLst>
            </a:custGeom>
            <a:solidFill>
              <a:srgbClr val="F2F2FD"/>
            </a:solidFill>
          </p:spPr>
        </p:sp>
        <p:sp>
          <p:nvSpPr>
            <p:cNvPr name="TextBox 19" id="19"/>
            <p:cNvSpPr txBox="true"/>
            <p:nvPr/>
          </p:nvSpPr>
          <p:spPr>
            <a:xfrm>
              <a:off x="0" y="-38100"/>
              <a:ext cx="595730" cy="280091"/>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0">
            <a:off x="7094686" y="3180841"/>
            <a:ext cx="3573143" cy="357314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812800" y="310462"/>
                  </a:lnTo>
                  <a:lnTo>
                    <a:pt x="657569" y="812800"/>
                  </a:lnTo>
                  <a:lnTo>
                    <a:pt x="155231" y="812800"/>
                  </a:lnTo>
                  <a:lnTo>
                    <a:pt x="0" y="310462"/>
                  </a:lnTo>
                  <a:lnTo>
                    <a:pt x="406400" y="0"/>
                  </a:lnTo>
                  <a:close/>
                </a:path>
              </a:pathLst>
            </a:custGeom>
            <a:gradFill rotWithShape="true">
              <a:gsLst>
                <a:gs pos="0">
                  <a:srgbClr val="0097B2">
                    <a:alpha val="100000"/>
                  </a:srgbClr>
                </a:gs>
                <a:gs pos="100000">
                  <a:srgbClr val="7ED957">
                    <a:alpha val="100000"/>
                  </a:srgbClr>
                </a:gs>
              </a:gsLst>
              <a:lin ang="0"/>
            </a:gradFill>
            <a:ln cap="sq">
              <a:noFill/>
              <a:prstDash val="solid"/>
              <a:miter/>
            </a:ln>
          </p:spPr>
        </p:sp>
        <p:sp>
          <p:nvSpPr>
            <p:cNvPr name="TextBox 22" id="22"/>
            <p:cNvSpPr txBox="true"/>
            <p:nvPr/>
          </p:nvSpPr>
          <p:spPr>
            <a:xfrm>
              <a:off x="127000" y="165100"/>
              <a:ext cx="558800" cy="596900"/>
            </a:xfrm>
            <a:prstGeom prst="rect">
              <a:avLst/>
            </a:prstGeom>
          </p:spPr>
          <p:txBody>
            <a:bodyPr anchor="ctr" rtlCol="false" tIns="50800" lIns="50800" bIns="50800" rIns="50800"/>
            <a:lstStyle/>
            <a:p>
              <a:pPr algn="ctr" marL="0" indent="0" lvl="0">
                <a:lnSpc>
                  <a:spcPts val="2660"/>
                </a:lnSpc>
                <a:spcBef>
                  <a:spcPct val="0"/>
                </a:spcBef>
              </a:pPr>
            </a:p>
          </p:txBody>
        </p:sp>
      </p:grpSp>
      <p:grpSp>
        <p:nvGrpSpPr>
          <p:cNvPr name="Group 23" id="23"/>
          <p:cNvGrpSpPr/>
          <p:nvPr/>
        </p:nvGrpSpPr>
        <p:grpSpPr>
          <a:xfrm rot="0">
            <a:off x="7540402" y="3854008"/>
            <a:ext cx="2681710" cy="268171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solidFill>
          </p:spPr>
        </p:sp>
        <p:sp>
          <p:nvSpPr>
            <p:cNvPr name="TextBox 25" id="25"/>
            <p:cNvSpPr txBox="true"/>
            <p:nvPr/>
          </p:nvSpPr>
          <p:spPr>
            <a:xfrm>
              <a:off x="76200" y="38100"/>
              <a:ext cx="660400" cy="698500"/>
            </a:xfrm>
            <a:prstGeom prst="rect">
              <a:avLst/>
            </a:prstGeom>
          </p:spPr>
          <p:txBody>
            <a:bodyPr anchor="ctr" rtlCol="false" tIns="68187" lIns="68187" bIns="68187" rIns="68187"/>
            <a:lstStyle/>
            <a:p>
              <a:pPr algn="ctr">
                <a:lnSpc>
                  <a:spcPts val="2660"/>
                </a:lnSpc>
              </a:pPr>
            </a:p>
          </p:txBody>
        </p:sp>
      </p:grpSp>
      <p:grpSp>
        <p:nvGrpSpPr>
          <p:cNvPr name="Group 26" id="26"/>
          <p:cNvGrpSpPr/>
          <p:nvPr/>
        </p:nvGrpSpPr>
        <p:grpSpPr>
          <a:xfrm rot="-4375467">
            <a:off x="9627082" y="5333125"/>
            <a:ext cx="2297361" cy="918809"/>
            <a:chOff x="0" y="0"/>
            <a:chExt cx="605066" cy="241991"/>
          </a:xfrm>
        </p:grpSpPr>
        <p:sp>
          <p:nvSpPr>
            <p:cNvPr name="Freeform 27" id="27"/>
            <p:cNvSpPr/>
            <p:nvPr/>
          </p:nvSpPr>
          <p:spPr>
            <a:xfrm flipH="false" flipV="false" rot="0">
              <a:off x="0" y="0"/>
              <a:ext cx="605066" cy="241991"/>
            </a:xfrm>
            <a:custGeom>
              <a:avLst/>
              <a:gdLst/>
              <a:ahLst/>
              <a:cxnLst/>
              <a:rect r="r" b="b" t="t" l="l"/>
              <a:pathLst>
                <a:path h="241991" w="605066">
                  <a:moveTo>
                    <a:pt x="0" y="0"/>
                  </a:moveTo>
                  <a:lnTo>
                    <a:pt x="605066" y="0"/>
                  </a:lnTo>
                  <a:lnTo>
                    <a:pt x="605066" y="241991"/>
                  </a:lnTo>
                  <a:lnTo>
                    <a:pt x="0" y="241991"/>
                  </a:lnTo>
                  <a:close/>
                </a:path>
              </a:pathLst>
            </a:custGeom>
            <a:solidFill>
              <a:srgbClr val="F2F2FD"/>
            </a:solidFill>
          </p:spPr>
        </p:sp>
        <p:sp>
          <p:nvSpPr>
            <p:cNvPr name="TextBox 28" id="28"/>
            <p:cNvSpPr txBox="true"/>
            <p:nvPr/>
          </p:nvSpPr>
          <p:spPr>
            <a:xfrm>
              <a:off x="0" y="-38100"/>
              <a:ext cx="605066" cy="280091"/>
            </a:xfrm>
            <a:prstGeom prst="rect">
              <a:avLst/>
            </a:prstGeom>
          </p:spPr>
          <p:txBody>
            <a:bodyPr anchor="ctr" rtlCol="false" tIns="50800" lIns="50800" bIns="50800" rIns="50800"/>
            <a:lstStyle/>
            <a:p>
              <a:pPr algn="ctr">
                <a:lnSpc>
                  <a:spcPts val="2100"/>
                </a:lnSpc>
              </a:pPr>
            </a:p>
          </p:txBody>
        </p:sp>
      </p:grpSp>
      <p:sp>
        <p:nvSpPr>
          <p:cNvPr name="Freeform 29" id="29"/>
          <p:cNvSpPr/>
          <p:nvPr/>
        </p:nvSpPr>
        <p:spPr>
          <a:xfrm flipH="false" flipV="false" rot="0">
            <a:off x="7912312" y="4225918"/>
            <a:ext cx="1937891" cy="1937891"/>
          </a:xfrm>
          <a:custGeom>
            <a:avLst/>
            <a:gdLst/>
            <a:ahLst/>
            <a:cxnLst/>
            <a:rect r="r" b="b" t="t" l="l"/>
            <a:pathLst>
              <a:path h="1937891" w="1937891">
                <a:moveTo>
                  <a:pt x="0" y="0"/>
                </a:moveTo>
                <a:lnTo>
                  <a:pt x="1937891" y="0"/>
                </a:lnTo>
                <a:lnTo>
                  <a:pt x="1937891" y="1937891"/>
                </a:lnTo>
                <a:lnTo>
                  <a:pt x="0" y="1937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7019142" y="2869236"/>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4310905">
            <a:off x="10447310" y="5609373"/>
            <a:ext cx="361276" cy="366313"/>
          </a:xfrm>
          <a:custGeom>
            <a:avLst/>
            <a:gdLst/>
            <a:ahLst/>
            <a:cxnLst/>
            <a:rect r="r" b="b" t="t" l="l"/>
            <a:pathLst>
              <a:path h="366313" w="361276">
                <a:moveTo>
                  <a:pt x="0" y="0"/>
                </a:moveTo>
                <a:lnTo>
                  <a:pt x="361276" y="0"/>
                </a:lnTo>
                <a:lnTo>
                  <a:pt x="361276" y="366313"/>
                </a:lnTo>
                <a:lnTo>
                  <a:pt x="0" y="3663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32" id="32"/>
          <p:cNvSpPr/>
          <p:nvPr/>
        </p:nvSpPr>
        <p:spPr>
          <a:xfrm flipH="false" flipV="false" rot="0">
            <a:off x="8726296" y="6882598"/>
            <a:ext cx="449954" cy="366712"/>
          </a:xfrm>
          <a:custGeom>
            <a:avLst/>
            <a:gdLst/>
            <a:ahLst/>
            <a:cxnLst/>
            <a:rect r="r" b="b" t="t" l="l"/>
            <a:pathLst>
              <a:path h="366712" w="449954">
                <a:moveTo>
                  <a:pt x="0" y="0"/>
                </a:moveTo>
                <a:lnTo>
                  <a:pt x="449954" y="0"/>
                </a:lnTo>
                <a:lnTo>
                  <a:pt x="449954" y="366712"/>
                </a:lnTo>
                <a:lnTo>
                  <a:pt x="0" y="366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33" id="33"/>
          <p:cNvSpPr/>
          <p:nvPr/>
        </p:nvSpPr>
        <p:spPr>
          <a:xfrm flipH="false" flipV="false" rot="4402822">
            <a:off x="6976506" y="5589860"/>
            <a:ext cx="366712" cy="366712"/>
          </a:xfrm>
          <a:custGeom>
            <a:avLst/>
            <a:gdLst/>
            <a:ahLst/>
            <a:cxnLst/>
            <a:rect r="r" b="b" t="t" l="l"/>
            <a:pathLst>
              <a:path h="366712" w="366712">
                <a:moveTo>
                  <a:pt x="0" y="0"/>
                </a:moveTo>
                <a:lnTo>
                  <a:pt x="366713" y="0"/>
                </a:lnTo>
                <a:lnTo>
                  <a:pt x="366713" y="366713"/>
                </a:lnTo>
                <a:lnTo>
                  <a:pt x="0" y="3667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34" id="34"/>
          <p:cNvSpPr/>
          <p:nvPr/>
        </p:nvSpPr>
        <p:spPr>
          <a:xfrm flipH="false" flipV="false" rot="-8553753">
            <a:off x="9760094" y="3409260"/>
            <a:ext cx="381000" cy="366712"/>
          </a:xfrm>
          <a:custGeom>
            <a:avLst/>
            <a:gdLst/>
            <a:ahLst/>
            <a:cxnLst/>
            <a:rect r="r" b="b" t="t" l="l"/>
            <a:pathLst>
              <a:path h="366712" w="381000">
                <a:moveTo>
                  <a:pt x="0" y="0"/>
                </a:moveTo>
                <a:lnTo>
                  <a:pt x="381000" y="0"/>
                </a:lnTo>
                <a:lnTo>
                  <a:pt x="381000" y="366713"/>
                </a:lnTo>
                <a:lnTo>
                  <a:pt x="0" y="3667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35" id="35"/>
          <p:cNvSpPr/>
          <p:nvPr/>
        </p:nvSpPr>
        <p:spPr>
          <a:xfrm flipH="false" flipV="false" rot="0">
            <a:off x="5788300" y="5038085"/>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5962458" y="5569531"/>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6136417" y="6129157"/>
            <a:ext cx="281442" cy="281442"/>
          </a:xfrm>
          <a:custGeom>
            <a:avLst/>
            <a:gdLst/>
            <a:ahLst/>
            <a:cxnLst/>
            <a:rect r="r" b="b" t="t" l="l"/>
            <a:pathLst>
              <a:path h="281442" w="281442">
                <a:moveTo>
                  <a:pt x="0" y="0"/>
                </a:moveTo>
                <a:lnTo>
                  <a:pt x="281441" y="0"/>
                </a:lnTo>
                <a:lnTo>
                  <a:pt x="281441"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6333598" y="6702235"/>
            <a:ext cx="281442" cy="281442"/>
          </a:xfrm>
          <a:custGeom>
            <a:avLst/>
            <a:gdLst/>
            <a:ahLst/>
            <a:cxnLst/>
            <a:rect r="r" b="b" t="t" l="l"/>
            <a:pathLst>
              <a:path h="281442" w="281442">
                <a:moveTo>
                  <a:pt x="0" y="0"/>
                </a:moveTo>
                <a:lnTo>
                  <a:pt x="281441" y="0"/>
                </a:lnTo>
                <a:lnTo>
                  <a:pt x="281441"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9" id="39"/>
          <p:cNvSpPr/>
          <p:nvPr/>
        </p:nvSpPr>
        <p:spPr>
          <a:xfrm flipH="false" flipV="false" rot="0">
            <a:off x="11665735" y="5047845"/>
            <a:ext cx="281442" cy="281442"/>
          </a:xfrm>
          <a:custGeom>
            <a:avLst/>
            <a:gdLst/>
            <a:ahLst/>
            <a:cxnLst/>
            <a:rect r="r" b="b" t="t" l="l"/>
            <a:pathLst>
              <a:path h="281442" w="281442">
                <a:moveTo>
                  <a:pt x="0" y="0"/>
                </a:moveTo>
                <a:lnTo>
                  <a:pt x="281442" y="0"/>
                </a:lnTo>
                <a:lnTo>
                  <a:pt x="281442" y="281441"/>
                </a:lnTo>
                <a:lnTo>
                  <a:pt x="0" y="2814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0" id="40"/>
          <p:cNvSpPr/>
          <p:nvPr/>
        </p:nvSpPr>
        <p:spPr>
          <a:xfrm flipH="false" flipV="false" rot="0">
            <a:off x="11525014" y="5611014"/>
            <a:ext cx="281442" cy="281442"/>
          </a:xfrm>
          <a:custGeom>
            <a:avLst/>
            <a:gdLst/>
            <a:ahLst/>
            <a:cxnLst/>
            <a:rect r="r" b="b" t="t" l="l"/>
            <a:pathLst>
              <a:path h="281442" w="281442">
                <a:moveTo>
                  <a:pt x="0" y="0"/>
                </a:moveTo>
                <a:lnTo>
                  <a:pt x="281442" y="0"/>
                </a:lnTo>
                <a:lnTo>
                  <a:pt x="281442" y="281441"/>
                </a:lnTo>
                <a:lnTo>
                  <a:pt x="0" y="2814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1" id="41"/>
          <p:cNvSpPr/>
          <p:nvPr/>
        </p:nvSpPr>
        <p:spPr>
          <a:xfrm flipH="false" flipV="false" rot="0">
            <a:off x="11399035" y="6178205"/>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11258314" y="6713188"/>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7651478" y="7825193"/>
            <a:ext cx="281442" cy="281442"/>
          </a:xfrm>
          <a:custGeom>
            <a:avLst/>
            <a:gdLst/>
            <a:ahLst/>
            <a:cxnLst/>
            <a:rect r="r" b="b" t="t" l="l"/>
            <a:pathLst>
              <a:path h="281442" w="281442">
                <a:moveTo>
                  <a:pt x="0" y="0"/>
                </a:moveTo>
                <a:lnTo>
                  <a:pt x="281442" y="0"/>
                </a:lnTo>
                <a:lnTo>
                  <a:pt x="281442" y="281441"/>
                </a:lnTo>
                <a:lnTo>
                  <a:pt x="0" y="2814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4" id="44"/>
          <p:cNvSpPr/>
          <p:nvPr/>
        </p:nvSpPr>
        <p:spPr>
          <a:xfrm flipH="false" flipV="false" rot="0">
            <a:off x="7651478" y="8391714"/>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5" id="45"/>
          <p:cNvSpPr/>
          <p:nvPr/>
        </p:nvSpPr>
        <p:spPr>
          <a:xfrm flipH="false" flipV="false" rot="0">
            <a:off x="7651478" y="8958235"/>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6" id="46"/>
          <p:cNvSpPr/>
          <p:nvPr/>
        </p:nvSpPr>
        <p:spPr>
          <a:xfrm flipH="false" flipV="false" rot="0">
            <a:off x="7651478" y="9524756"/>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7" id="47"/>
          <p:cNvSpPr/>
          <p:nvPr/>
        </p:nvSpPr>
        <p:spPr>
          <a:xfrm flipH="false" flipV="false" rot="0">
            <a:off x="10375278" y="2728515"/>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8" id="48"/>
          <p:cNvSpPr/>
          <p:nvPr/>
        </p:nvSpPr>
        <p:spPr>
          <a:xfrm flipH="false" flipV="false" rot="0">
            <a:off x="10813437" y="3166210"/>
            <a:ext cx="281442" cy="281442"/>
          </a:xfrm>
          <a:custGeom>
            <a:avLst/>
            <a:gdLst/>
            <a:ahLst/>
            <a:cxnLst/>
            <a:rect r="r" b="b" t="t" l="l"/>
            <a:pathLst>
              <a:path h="281442" w="281442">
                <a:moveTo>
                  <a:pt x="0" y="0"/>
                </a:moveTo>
                <a:lnTo>
                  <a:pt x="281442" y="0"/>
                </a:lnTo>
                <a:lnTo>
                  <a:pt x="281442" y="281442"/>
                </a:lnTo>
                <a:lnTo>
                  <a:pt x="0" y="281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9" id="49"/>
          <p:cNvSpPr/>
          <p:nvPr/>
        </p:nvSpPr>
        <p:spPr>
          <a:xfrm flipH="false" flipV="false" rot="8460463">
            <a:off x="7559464" y="3373173"/>
            <a:ext cx="434235" cy="494151"/>
          </a:xfrm>
          <a:custGeom>
            <a:avLst/>
            <a:gdLst/>
            <a:ahLst/>
            <a:cxnLst/>
            <a:rect r="r" b="b" t="t" l="l"/>
            <a:pathLst>
              <a:path h="494151" w="434235">
                <a:moveTo>
                  <a:pt x="0" y="0"/>
                </a:moveTo>
                <a:lnTo>
                  <a:pt x="434236" y="0"/>
                </a:lnTo>
                <a:lnTo>
                  <a:pt x="434236" y="494151"/>
                </a:lnTo>
                <a:lnTo>
                  <a:pt x="0" y="4941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50" id="50"/>
          <p:cNvSpPr txBox="true"/>
          <p:nvPr/>
        </p:nvSpPr>
        <p:spPr>
          <a:xfrm rot="-8562295">
            <a:off x="9292991" y="3197906"/>
            <a:ext cx="1840651" cy="240566"/>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325288"/>
                </a:solidFill>
                <a:latin typeface="Montserrat Bold"/>
              </a:rPr>
              <a:t>HOME APPLIANCES</a:t>
            </a:r>
          </a:p>
        </p:txBody>
      </p:sp>
      <p:sp>
        <p:nvSpPr>
          <p:cNvPr name="TextBox 51" id="51"/>
          <p:cNvSpPr txBox="true"/>
          <p:nvPr/>
        </p:nvSpPr>
        <p:spPr>
          <a:xfrm rot="8523420">
            <a:off x="7010188" y="3207431"/>
            <a:ext cx="940052" cy="240566"/>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325288"/>
                </a:solidFill>
                <a:latin typeface="Montserrat Bold"/>
              </a:rPr>
              <a:t>COMBO 1</a:t>
            </a:r>
          </a:p>
        </p:txBody>
      </p:sp>
      <p:sp>
        <p:nvSpPr>
          <p:cNvPr name="TextBox 52" id="52"/>
          <p:cNvSpPr txBox="true"/>
          <p:nvPr/>
        </p:nvSpPr>
        <p:spPr>
          <a:xfrm rot="4311917">
            <a:off x="5950425" y="5799157"/>
            <a:ext cx="1617153" cy="233813"/>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325288"/>
                </a:solidFill>
                <a:latin typeface="Montserrat Bold"/>
              </a:rPr>
              <a:t>PERSONAL CARE</a:t>
            </a:r>
          </a:p>
        </p:txBody>
      </p:sp>
      <p:sp>
        <p:nvSpPr>
          <p:cNvPr name="TextBox 53" id="53"/>
          <p:cNvSpPr txBox="true"/>
          <p:nvPr/>
        </p:nvSpPr>
        <p:spPr>
          <a:xfrm rot="0">
            <a:off x="8372641" y="7349350"/>
            <a:ext cx="1157264" cy="233813"/>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325288"/>
                </a:solidFill>
                <a:latin typeface="Montserrat Bold"/>
              </a:rPr>
              <a:t>HOME CARE</a:t>
            </a:r>
          </a:p>
        </p:txBody>
      </p:sp>
      <p:sp>
        <p:nvSpPr>
          <p:cNvPr name="TextBox 54" id="54"/>
          <p:cNvSpPr txBox="true"/>
          <p:nvPr/>
        </p:nvSpPr>
        <p:spPr>
          <a:xfrm rot="-4425403">
            <a:off x="9975597" y="5732195"/>
            <a:ext cx="2056000" cy="240566"/>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325288"/>
                </a:solidFill>
                <a:latin typeface="Montserrat Bold"/>
              </a:rPr>
              <a:t>GROCERY &amp; STAPLES</a:t>
            </a:r>
          </a:p>
        </p:txBody>
      </p:sp>
      <p:sp>
        <p:nvSpPr>
          <p:cNvPr name="TextBox 55" id="55"/>
          <p:cNvSpPr txBox="true"/>
          <p:nvPr/>
        </p:nvSpPr>
        <p:spPr>
          <a:xfrm rot="0">
            <a:off x="15710392" y="148608"/>
            <a:ext cx="1948504" cy="245745"/>
          </a:xfrm>
          <a:prstGeom prst="rect">
            <a:avLst/>
          </a:prstGeom>
        </p:spPr>
        <p:txBody>
          <a:bodyPr anchor="t" rtlCol="false" tIns="0" lIns="0" bIns="0" rIns="0">
            <a:spAutoFit/>
          </a:bodyPr>
          <a:lstStyle/>
          <a:p>
            <a:pPr>
              <a:lnSpc>
                <a:spcPts val="1800"/>
              </a:lnSpc>
            </a:pPr>
            <a:r>
              <a:rPr lang="en-US" sz="1800" spc="359">
                <a:solidFill>
                  <a:srgbClr val="010101"/>
                </a:solidFill>
                <a:latin typeface="Ramabhadra"/>
              </a:rPr>
              <a:t>ATLIQ MART</a:t>
            </a:r>
          </a:p>
        </p:txBody>
      </p:sp>
      <p:sp>
        <p:nvSpPr>
          <p:cNvPr name="TextBox 56" id="56"/>
          <p:cNvSpPr txBox="true"/>
          <p:nvPr/>
        </p:nvSpPr>
        <p:spPr>
          <a:xfrm rot="0">
            <a:off x="4074171" y="108779"/>
            <a:ext cx="10139659" cy="862043"/>
          </a:xfrm>
          <a:prstGeom prst="rect">
            <a:avLst/>
          </a:prstGeom>
        </p:spPr>
        <p:txBody>
          <a:bodyPr anchor="t" rtlCol="false" tIns="0" lIns="0" bIns="0" rIns="0">
            <a:spAutoFit/>
          </a:bodyPr>
          <a:lstStyle/>
          <a:p>
            <a:pPr marL="0" indent="0" lvl="0">
              <a:lnSpc>
                <a:spcPts val="6591"/>
              </a:lnSpc>
              <a:spcBef>
                <a:spcPct val="0"/>
              </a:spcBef>
            </a:pPr>
            <a:r>
              <a:rPr lang="en-US" sz="6399" spc="204" strike="noStrike" u="none">
                <a:solidFill>
                  <a:srgbClr val="040606"/>
                </a:solidFill>
                <a:latin typeface="Montserrat Ultra-Bold"/>
              </a:rPr>
              <a:t>COMPANY OVERVIEW</a:t>
            </a:r>
          </a:p>
        </p:txBody>
      </p:sp>
      <p:sp>
        <p:nvSpPr>
          <p:cNvPr name="TextBox 57" id="57"/>
          <p:cNvSpPr txBox="true"/>
          <p:nvPr/>
        </p:nvSpPr>
        <p:spPr>
          <a:xfrm rot="0">
            <a:off x="2012861" y="1275622"/>
            <a:ext cx="14262278" cy="756087"/>
          </a:xfrm>
          <a:prstGeom prst="rect">
            <a:avLst/>
          </a:prstGeom>
        </p:spPr>
        <p:txBody>
          <a:bodyPr anchor="t" rtlCol="false" tIns="0" lIns="0" bIns="0" rIns="0">
            <a:spAutoFit/>
          </a:bodyPr>
          <a:lstStyle/>
          <a:p>
            <a:pPr algn="ctr">
              <a:lnSpc>
                <a:spcPts val="3119"/>
              </a:lnSpc>
            </a:pPr>
            <a:r>
              <a:rPr lang="en-US" sz="1999" spc="139">
                <a:solidFill>
                  <a:srgbClr val="325288"/>
                </a:solidFill>
                <a:latin typeface="Ramabhadra"/>
              </a:rPr>
              <a:t>AtliQ Mart is a retail giant with over 50 supermarkets in the southern region of BHARAT(India).</a:t>
            </a:r>
          </a:p>
          <a:p>
            <a:pPr algn="ctr" marL="0" indent="0" lvl="0">
              <a:lnSpc>
                <a:spcPts val="3119"/>
              </a:lnSpc>
              <a:spcBef>
                <a:spcPct val="0"/>
              </a:spcBef>
            </a:pPr>
            <a:r>
              <a:rPr lang="en-US" sz="1999" spc="139">
                <a:solidFill>
                  <a:srgbClr val="325288"/>
                </a:solidFill>
                <a:latin typeface="Ramabhadra"/>
              </a:rPr>
              <a:t>Their Product lines division are as:</a:t>
            </a:r>
          </a:p>
        </p:txBody>
      </p:sp>
      <p:sp>
        <p:nvSpPr>
          <p:cNvPr name="TextBox 58" id="58"/>
          <p:cNvSpPr txBox="true"/>
          <p:nvPr/>
        </p:nvSpPr>
        <p:spPr>
          <a:xfrm rot="0">
            <a:off x="3307828" y="2840661"/>
            <a:ext cx="3542440" cy="240566"/>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amabhadra"/>
              </a:rPr>
              <a:t>Atliq_Home_Essential_8_Product_Combo</a:t>
            </a:r>
          </a:p>
        </p:txBody>
      </p:sp>
      <p:sp>
        <p:nvSpPr>
          <p:cNvPr name="TextBox 59" id="59"/>
          <p:cNvSpPr txBox="true"/>
          <p:nvPr/>
        </p:nvSpPr>
        <p:spPr>
          <a:xfrm rot="0">
            <a:off x="1841411" y="5034710"/>
            <a:ext cx="3775439"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Atliq_Body_Milk_Nourishing_Lotion (120ML)</a:t>
            </a:r>
          </a:p>
        </p:txBody>
      </p:sp>
      <p:sp>
        <p:nvSpPr>
          <p:cNvPr name="TextBox 60" id="60"/>
          <p:cNvSpPr txBox="true"/>
          <p:nvPr/>
        </p:nvSpPr>
        <p:spPr>
          <a:xfrm rot="0">
            <a:off x="1992157" y="5575682"/>
            <a:ext cx="3777093"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Atliq_Cream_Beauty_Bathing_Soap (125GM)</a:t>
            </a:r>
          </a:p>
        </p:txBody>
      </p:sp>
      <p:sp>
        <p:nvSpPr>
          <p:cNvPr name="TextBox 61" id="61"/>
          <p:cNvSpPr txBox="true"/>
          <p:nvPr/>
        </p:nvSpPr>
        <p:spPr>
          <a:xfrm rot="0">
            <a:off x="2394354" y="6135307"/>
            <a:ext cx="3549055"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Atliq_Doodh_Kesar_Body_Lotion (200ML)</a:t>
            </a:r>
          </a:p>
        </p:txBody>
      </p:sp>
      <p:sp>
        <p:nvSpPr>
          <p:cNvPr name="TextBox 62" id="62"/>
          <p:cNvSpPr txBox="true"/>
          <p:nvPr/>
        </p:nvSpPr>
        <p:spPr>
          <a:xfrm rot="0">
            <a:off x="2819072" y="6702627"/>
            <a:ext cx="3303158"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Atliq_Lime_Cool_Bathing_Bar (125GM)</a:t>
            </a:r>
          </a:p>
        </p:txBody>
      </p:sp>
      <p:sp>
        <p:nvSpPr>
          <p:cNvPr name="TextBox 63" id="63"/>
          <p:cNvSpPr txBox="true"/>
          <p:nvPr/>
        </p:nvSpPr>
        <p:spPr>
          <a:xfrm rot="0">
            <a:off x="12118627" y="5053995"/>
            <a:ext cx="2030346"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Atliq_Masoor_Dal (1KG)</a:t>
            </a:r>
          </a:p>
        </p:txBody>
      </p:sp>
      <p:sp>
        <p:nvSpPr>
          <p:cNvPr name="TextBox 64" id="64"/>
          <p:cNvSpPr txBox="true"/>
          <p:nvPr/>
        </p:nvSpPr>
        <p:spPr>
          <a:xfrm rot="0">
            <a:off x="11996956" y="5617164"/>
            <a:ext cx="2612926"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Atliq_Sonamasuri_Rice (10KG)</a:t>
            </a:r>
          </a:p>
        </p:txBody>
      </p:sp>
      <p:sp>
        <p:nvSpPr>
          <p:cNvPr name="TextBox 65" id="65"/>
          <p:cNvSpPr txBox="true"/>
          <p:nvPr/>
        </p:nvSpPr>
        <p:spPr>
          <a:xfrm rot="0">
            <a:off x="11870977" y="6193881"/>
            <a:ext cx="1950971"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Atliq_Suflower_Oil (1L)</a:t>
            </a:r>
          </a:p>
        </p:txBody>
      </p:sp>
      <p:sp>
        <p:nvSpPr>
          <p:cNvPr name="TextBox 66" id="66"/>
          <p:cNvSpPr txBox="true"/>
          <p:nvPr/>
        </p:nvSpPr>
        <p:spPr>
          <a:xfrm rot="0">
            <a:off x="11714131" y="6725408"/>
            <a:ext cx="2583326"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Atliq_Farm_Chakki_Atta (1KG)</a:t>
            </a:r>
          </a:p>
        </p:txBody>
      </p:sp>
      <p:sp>
        <p:nvSpPr>
          <p:cNvPr name="TextBox 67" id="67"/>
          <p:cNvSpPr txBox="true"/>
          <p:nvPr/>
        </p:nvSpPr>
        <p:spPr>
          <a:xfrm rot="0">
            <a:off x="8027101" y="7825193"/>
            <a:ext cx="3058253"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Atliq_Scrub_Sponge_For_Dishwash</a:t>
            </a:r>
          </a:p>
        </p:txBody>
      </p:sp>
      <p:sp>
        <p:nvSpPr>
          <p:cNvPr name="TextBox 68" id="68"/>
          <p:cNvSpPr txBox="true"/>
          <p:nvPr/>
        </p:nvSpPr>
        <p:spPr>
          <a:xfrm rot="0">
            <a:off x="8027101" y="8389609"/>
            <a:ext cx="2840964"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Atliq_Fusion_Container_Set_of_3</a:t>
            </a:r>
          </a:p>
        </p:txBody>
      </p:sp>
      <p:sp>
        <p:nvSpPr>
          <p:cNvPr name="TextBox 69" id="69"/>
          <p:cNvSpPr txBox="true"/>
          <p:nvPr/>
        </p:nvSpPr>
        <p:spPr>
          <a:xfrm rot="0">
            <a:off x="8027101" y="8964386"/>
            <a:ext cx="1213445"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Atliq_Curtains</a:t>
            </a:r>
          </a:p>
        </p:txBody>
      </p:sp>
      <p:sp>
        <p:nvSpPr>
          <p:cNvPr name="TextBox 70" id="70"/>
          <p:cNvSpPr txBox="true"/>
          <p:nvPr/>
        </p:nvSpPr>
        <p:spPr>
          <a:xfrm rot="0">
            <a:off x="8027101" y="9538326"/>
            <a:ext cx="2348177"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Atliq_Double_Bedsheet_set</a:t>
            </a:r>
          </a:p>
        </p:txBody>
      </p:sp>
      <p:sp>
        <p:nvSpPr>
          <p:cNvPr name="TextBox 71" id="71"/>
          <p:cNvSpPr txBox="true"/>
          <p:nvPr/>
        </p:nvSpPr>
        <p:spPr>
          <a:xfrm rot="0">
            <a:off x="10803912" y="2734666"/>
            <a:ext cx="2693293"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Atliq_High_Glo_15W_LED_Bulb</a:t>
            </a:r>
          </a:p>
        </p:txBody>
      </p:sp>
      <p:sp>
        <p:nvSpPr>
          <p:cNvPr name="TextBox 72" id="72"/>
          <p:cNvSpPr txBox="true"/>
          <p:nvPr/>
        </p:nvSpPr>
        <p:spPr>
          <a:xfrm rot="0">
            <a:off x="11278376" y="3172360"/>
            <a:ext cx="2851547" cy="240566"/>
          </a:xfrm>
          <a:prstGeom prst="rect">
            <a:avLst/>
          </a:prstGeom>
        </p:spPr>
        <p:txBody>
          <a:bodyPr anchor="t" rtlCol="false" tIns="0" lIns="0" bIns="0" rIns="0">
            <a:spAutoFit/>
          </a:bodyPr>
          <a:lstStyle/>
          <a:p>
            <a:pPr algn="ctr" marL="0" indent="0" lvl="0">
              <a:lnSpc>
                <a:spcPts val="1960"/>
              </a:lnSpc>
              <a:spcBef>
                <a:spcPct val="0"/>
              </a:spcBef>
            </a:pPr>
            <a:r>
              <a:rPr lang="en-US" sz="1400" strike="noStrike" u="none">
                <a:solidFill>
                  <a:srgbClr val="000000"/>
                </a:solidFill>
                <a:latin typeface="Ramabhadra"/>
              </a:rPr>
              <a:t>Atliq_waterproof_Immersion_Rod</a:t>
            </a:r>
          </a:p>
        </p:txBody>
      </p:sp>
      <p:grpSp>
        <p:nvGrpSpPr>
          <p:cNvPr name="Group 73" id="73"/>
          <p:cNvGrpSpPr/>
          <p:nvPr/>
        </p:nvGrpSpPr>
        <p:grpSpPr>
          <a:xfrm rot="-10800000">
            <a:off x="17813610" y="9830613"/>
            <a:ext cx="474390" cy="456387"/>
            <a:chOff x="0" y="0"/>
            <a:chExt cx="632520" cy="608516"/>
          </a:xfrm>
        </p:grpSpPr>
        <p:grpSp>
          <p:nvGrpSpPr>
            <p:cNvPr name="Group 74" id="74"/>
            <p:cNvGrpSpPr/>
            <p:nvPr/>
          </p:nvGrpSpPr>
          <p:grpSpPr>
            <a:xfrm rot="-10800000">
              <a:off x="0" y="229654"/>
              <a:ext cx="504717" cy="153454"/>
              <a:chOff x="0" y="0"/>
              <a:chExt cx="35507" cy="10796"/>
            </a:xfrm>
          </p:grpSpPr>
          <p:sp>
            <p:nvSpPr>
              <p:cNvPr name="Freeform 75" id="75"/>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76" id="76"/>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77" id="77"/>
            <p:cNvGrpSpPr/>
            <p:nvPr/>
          </p:nvGrpSpPr>
          <p:grpSpPr>
            <a:xfrm rot="-10800000">
              <a:off x="0" y="0"/>
              <a:ext cx="632520" cy="153454"/>
              <a:chOff x="0" y="0"/>
              <a:chExt cx="44498" cy="10796"/>
            </a:xfrm>
          </p:grpSpPr>
          <p:sp>
            <p:nvSpPr>
              <p:cNvPr name="Freeform 78" id="78"/>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79" id="79"/>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80" id="80"/>
            <p:cNvGrpSpPr/>
            <p:nvPr/>
          </p:nvGrpSpPr>
          <p:grpSpPr>
            <a:xfrm rot="-10800000">
              <a:off x="0" y="455062"/>
              <a:ext cx="316260" cy="153454"/>
              <a:chOff x="0" y="0"/>
              <a:chExt cx="22249" cy="10796"/>
            </a:xfrm>
          </p:grpSpPr>
          <p:sp>
            <p:nvSpPr>
              <p:cNvPr name="Freeform 81" id="81"/>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82" id="82"/>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83" id="83"/>
          <p:cNvGrpSpPr/>
          <p:nvPr/>
        </p:nvGrpSpPr>
        <p:grpSpPr>
          <a:xfrm rot="0">
            <a:off x="0" y="0"/>
            <a:ext cx="474390" cy="456387"/>
            <a:chOff x="0" y="0"/>
            <a:chExt cx="632520" cy="608516"/>
          </a:xfrm>
        </p:grpSpPr>
        <p:grpSp>
          <p:nvGrpSpPr>
            <p:cNvPr name="Group 84" id="84"/>
            <p:cNvGrpSpPr/>
            <p:nvPr/>
          </p:nvGrpSpPr>
          <p:grpSpPr>
            <a:xfrm rot="-10800000">
              <a:off x="0" y="229654"/>
              <a:ext cx="504717" cy="153454"/>
              <a:chOff x="0" y="0"/>
              <a:chExt cx="35507" cy="10796"/>
            </a:xfrm>
          </p:grpSpPr>
          <p:sp>
            <p:nvSpPr>
              <p:cNvPr name="Freeform 85" id="85"/>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86" id="86"/>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87" id="87"/>
            <p:cNvGrpSpPr/>
            <p:nvPr/>
          </p:nvGrpSpPr>
          <p:grpSpPr>
            <a:xfrm rot="-10800000">
              <a:off x="0" y="0"/>
              <a:ext cx="632520" cy="153454"/>
              <a:chOff x="0" y="0"/>
              <a:chExt cx="44498" cy="10796"/>
            </a:xfrm>
          </p:grpSpPr>
          <p:sp>
            <p:nvSpPr>
              <p:cNvPr name="Freeform 88" id="88"/>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89" id="89"/>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90" id="90"/>
            <p:cNvGrpSpPr/>
            <p:nvPr/>
          </p:nvGrpSpPr>
          <p:grpSpPr>
            <a:xfrm rot="-10800000">
              <a:off x="0" y="455062"/>
              <a:ext cx="316260" cy="153454"/>
              <a:chOff x="0" y="0"/>
              <a:chExt cx="22249" cy="10796"/>
            </a:xfrm>
          </p:grpSpPr>
          <p:sp>
            <p:nvSpPr>
              <p:cNvPr name="Freeform 91" id="91"/>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92" id="92"/>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93" id="93"/>
          <p:cNvGrpSpPr/>
          <p:nvPr/>
        </p:nvGrpSpPr>
        <p:grpSpPr>
          <a:xfrm rot="0">
            <a:off x="0" y="9812641"/>
            <a:ext cx="474390" cy="460463"/>
            <a:chOff x="0" y="0"/>
            <a:chExt cx="632520" cy="613951"/>
          </a:xfrm>
        </p:grpSpPr>
        <p:grpSp>
          <p:nvGrpSpPr>
            <p:cNvPr name="Group 94" id="94"/>
            <p:cNvGrpSpPr/>
            <p:nvPr/>
          </p:nvGrpSpPr>
          <p:grpSpPr>
            <a:xfrm rot="-10800000">
              <a:off x="0" y="232966"/>
              <a:ext cx="504717" cy="153454"/>
              <a:chOff x="0" y="0"/>
              <a:chExt cx="35507" cy="10796"/>
            </a:xfrm>
          </p:grpSpPr>
          <p:sp>
            <p:nvSpPr>
              <p:cNvPr name="Freeform 95" id="95"/>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96" id="96"/>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97" id="97"/>
            <p:cNvGrpSpPr/>
            <p:nvPr/>
          </p:nvGrpSpPr>
          <p:grpSpPr>
            <a:xfrm rot="-10800000">
              <a:off x="0" y="460497"/>
              <a:ext cx="632520" cy="153454"/>
              <a:chOff x="0" y="0"/>
              <a:chExt cx="44498" cy="10796"/>
            </a:xfrm>
          </p:grpSpPr>
          <p:sp>
            <p:nvSpPr>
              <p:cNvPr name="Freeform 98" id="98"/>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99" id="99"/>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100" id="100"/>
            <p:cNvGrpSpPr/>
            <p:nvPr/>
          </p:nvGrpSpPr>
          <p:grpSpPr>
            <a:xfrm rot="-10800000">
              <a:off x="0" y="0"/>
              <a:ext cx="316260" cy="153454"/>
              <a:chOff x="0" y="0"/>
              <a:chExt cx="22249" cy="10796"/>
            </a:xfrm>
          </p:grpSpPr>
          <p:sp>
            <p:nvSpPr>
              <p:cNvPr name="Freeform 101" id="101"/>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102" id="102"/>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103" id="103"/>
          <p:cNvGrpSpPr/>
          <p:nvPr/>
        </p:nvGrpSpPr>
        <p:grpSpPr>
          <a:xfrm rot="0">
            <a:off x="14839018" y="9098597"/>
            <a:ext cx="169439" cy="176710"/>
            <a:chOff x="0" y="0"/>
            <a:chExt cx="263909" cy="275234"/>
          </a:xfrm>
        </p:grpSpPr>
        <p:sp>
          <p:nvSpPr>
            <p:cNvPr name="Freeform 104" id="104"/>
            <p:cNvSpPr/>
            <p:nvPr/>
          </p:nvSpPr>
          <p:spPr>
            <a:xfrm flipH="false" flipV="false" rot="0">
              <a:off x="0" y="0"/>
              <a:ext cx="263909" cy="275234"/>
            </a:xfrm>
            <a:custGeom>
              <a:avLst/>
              <a:gdLst/>
              <a:ahLst/>
              <a:cxnLst/>
              <a:rect r="r" b="b" t="t" l="l"/>
              <a:pathLst>
                <a:path h="275234" w="263909">
                  <a:moveTo>
                    <a:pt x="0" y="0"/>
                  </a:moveTo>
                  <a:lnTo>
                    <a:pt x="263909" y="0"/>
                  </a:lnTo>
                  <a:lnTo>
                    <a:pt x="263909" y="275234"/>
                  </a:lnTo>
                  <a:lnTo>
                    <a:pt x="0" y="275234"/>
                  </a:lnTo>
                  <a:close/>
                </a:path>
              </a:pathLst>
            </a:custGeom>
            <a:solidFill>
              <a:srgbClr val="325288"/>
            </a:solidFill>
          </p:spPr>
        </p:sp>
        <p:sp>
          <p:nvSpPr>
            <p:cNvPr name="TextBox 105" id="105"/>
            <p:cNvSpPr txBox="true"/>
            <p:nvPr/>
          </p:nvSpPr>
          <p:spPr>
            <a:xfrm>
              <a:off x="0" y="9525"/>
              <a:ext cx="263909" cy="265709"/>
            </a:xfrm>
            <a:prstGeom prst="rect">
              <a:avLst/>
            </a:prstGeom>
          </p:spPr>
          <p:txBody>
            <a:bodyPr anchor="ctr" rtlCol="false" tIns="50800" lIns="50800" bIns="50800" rIns="50800"/>
            <a:lstStyle/>
            <a:p>
              <a:pPr algn="ctr">
                <a:lnSpc>
                  <a:spcPts val="1000"/>
                </a:lnSpc>
              </a:pPr>
            </a:p>
          </p:txBody>
        </p:sp>
      </p:grpSp>
      <p:grpSp>
        <p:nvGrpSpPr>
          <p:cNvPr name="Group 106" id="106"/>
          <p:cNvGrpSpPr/>
          <p:nvPr/>
        </p:nvGrpSpPr>
        <p:grpSpPr>
          <a:xfrm rot="0">
            <a:off x="14839018" y="9449285"/>
            <a:ext cx="169439" cy="176710"/>
            <a:chOff x="0" y="0"/>
            <a:chExt cx="263909" cy="275234"/>
          </a:xfrm>
        </p:grpSpPr>
        <p:sp>
          <p:nvSpPr>
            <p:cNvPr name="Freeform 107" id="107"/>
            <p:cNvSpPr/>
            <p:nvPr/>
          </p:nvSpPr>
          <p:spPr>
            <a:xfrm flipH="false" flipV="false" rot="0">
              <a:off x="0" y="0"/>
              <a:ext cx="263909" cy="275234"/>
            </a:xfrm>
            <a:custGeom>
              <a:avLst/>
              <a:gdLst/>
              <a:ahLst/>
              <a:cxnLst/>
              <a:rect r="r" b="b" t="t" l="l"/>
              <a:pathLst>
                <a:path h="275234" w="263909">
                  <a:moveTo>
                    <a:pt x="0" y="0"/>
                  </a:moveTo>
                  <a:lnTo>
                    <a:pt x="263909" y="0"/>
                  </a:lnTo>
                  <a:lnTo>
                    <a:pt x="263909" y="275234"/>
                  </a:lnTo>
                  <a:lnTo>
                    <a:pt x="0" y="275234"/>
                  </a:lnTo>
                  <a:close/>
                </a:path>
              </a:pathLst>
            </a:custGeom>
            <a:solidFill>
              <a:srgbClr val="000000"/>
            </a:solidFill>
          </p:spPr>
        </p:sp>
        <p:sp>
          <p:nvSpPr>
            <p:cNvPr name="TextBox 108" id="108"/>
            <p:cNvSpPr txBox="true"/>
            <p:nvPr/>
          </p:nvSpPr>
          <p:spPr>
            <a:xfrm>
              <a:off x="0" y="9525"/>
              <a:ext cx="263909" cy="265709"/>
            </a:xfrm>
            <a:prstGeom prst="rect">
              <a:avLst/>
            </a:prstGeom>
          </p:spPr>
          <p:txBody>
            <a:bodyPr anchor="ctr" rtlCol="false" tIns="50800" lIns="50800" bIns="50800" rIns="50800"/>
            <a:lstStyle/>
            <a:p>
              <a:pPr algn="ctr">
                <a:lnSpc>
                  <a:spcPts val="1000"/>
                </a:lnSpc>
              </a:pPr>
            </a:p>
          </p:txBody>
        </p:sp>
      </p:grpSp>
      <p:sp>
        <p:nvSpPr>
          <p:cNvPr name="TextBox 109" id="109"/>
          <p:cNvSpPr txBox="true"/>
          <p:nvPr/>
        </p:nvSpPr>
        <p:spPr>
          <a:xfrm rot="0">
            <a:off x="15340517" y="9024681"/>
            <a:ext cx="1241248" cy="284408"/>
          </a:xfrm>
          <a:prstGeom prst="rect">
            <a:avLst/>
          </a:prstGeom>
        </p:spPr>
        <p:txBody>
          <a:bodyPr anchor="t" rtlCol="false" tIns="0" lIns="0" bIns="0" rIns="0">
            <a:spAutoFit/>
          </a:bodyPr>
          <a:lstStyle/>
          <a:p>
            <a:pPr>
              <a:lnSpc>
                <a:spcPts val="2330"/>
              </a:lnSpc>
            </a:pPr>
            <a:r>
              <a:rPr lang="en-US" sz="1664">
                <a:solidFill>
                  <a:srgbClr val="325288"/>
                </a:solidFill>
                <a:latin typeface="Open Sans Bold"/>
              </a:rPr>
              <a:t>CATEGORY</a:t>
            </a:r>
          </a:p>
        </p:txBody>
      </p:sp>
      <p:sp>
        <p:nvSpPr>
          <p:cNvPr name="TextBox 110" id="110"/>
          <p:cNvSpPr txBox="true"/>
          <p:nvPr/>
        </p:nvSpPr>
        <p:spPr>
          <a:xfrm rot="0">
            <a:off x="15340517" y="9388489"/>
            <a:ext cx="1241248" cy="284408"/>
          </a:xfrm>
          <a:prstGeom prst="rect">
            <a:avLst/>
          </a:prstGeom>
        </p:spPr>
        <p:txBody>
          <a:bodyPr anchor="t" rtlCol="false" tIns="0" lIns="0" bIns="0" rIns="0">
            <a:spAutoFit/>
          </a:bodyPr>
          <a:lstStyle/>
          <a:p>
            <a:pPr>
              <a:lnSpc>
                <a:spcPts val="2330"/>
              </a:lnSpc>
            </a:pPr>
            <a:r>
              <a:rPr lang="en-US" sz="1664">
                <a:solidFill>
                  <a:srgbClr val="000000"/>
                </a:solidFill>
                <a:latin typeface="Open Sans Bold"/>
              </a:rPr>
              <a:t>PRODUCT</a:t>
            </a:r>
          </a:p>
        </p:txBody>
      </p:sp>
      <p:grpSp>
        <p:nvGrpSpPr>
          <p:cNvPr name="Group 111" id="111"/>
          <p:cNvGrpSpPr/>
          <p:nvPr/>
        </p:nvGrpSpPr>
        <p:grpSpPr>
          <a:xfrm rot="0">
            <a:off x="4041079" y="914523"/>
            <a:ext cx="10054308" cy="228353"/>
            <a:chOff x="0" y="0"/>
            <a:chExt cx="13405743" cy="304471"/>
          </a:xfrm>
        </p:grpSpPr>
        <p:grpSp>
          <p:nvGrpSpPr>
            <p:cNvPr name="Group 112" id="112"/>
            <p:cNvGrpSpPr/>
            <p:nvPr/>
          </p:nvGrpSpPr>
          <p:grpSpPr>
            <a:xfrm rot="0">
              <a:off x="0" y="232505"/>
              <a:ext cx="13405743" cy="71966"/>
              <a:chOff x="0" y="0"/>
              <a:chExt cx="943107" cy="5063"/>
            </a:xfrm>
          </p:grpSpPr>
          <p:sp>
            <p:nvSpPr>
              <p:cNvPr name="Freeform 113" id="113"/>
              <p:cNvSpPr/>
              <p:nvPr/>
            </p:nvSpPr>
            <p:spPr>
              <a:xfrm flipH="false" flipV="false" rot="0">
                <a:off x="0" y="0"/>
                <a:ext cx="943107" cy="5063"/>
              </a:xfrm>
              <a:custGeom>
                <a:avLst/>
                <a:gdLst/>
                <a:ahLst/>
                <a:cxnLst/>
                <a:rect r="r" b="b" t="t" l="l"/>
                <a:pathLst>
                  <a:path h="5063" w="943107">
                    <a:moveTo>
                      <a:pt x="0" y="0"/>
                    </a:moveTo>
                    <a:lnTo>
                      <a:pt x="943107" y="0"/>
                    </a:lnTo>
                    <a:lnTo>
                      <a:pt x="943107" y="5063"/>
                    </a:lnTo>
                    <a:lnTo>
                      <a:pt x="0" y="5063"/>
                    </a:lnTo>
                    <a:close/>
                  </a:path>
                </a:pathLst>
              </a:custGeom>
              <a:solidFill>
                <a:srgbClr val="72D402"/>
              </a:solidFill>
            </p:spPr>
          </p:sp>
          <p:sp>
            <p:nvSpPr>
              <p:cNvPr name="TextBox 114" id="114"/>
              <p:cNvSpPr txBox="true"/>
              <p:nvPr/>
            </p:nvSpPr>
            <p:spPr>
              <a:xfrm>
                <a:off x="0" y="-38100"/>
                <a:ext cx="943107" cy="43163"/>
              </a:xfrm>
              <a:prstGeom prst="rect">
                <a:avLst/>
              </a:prstGeom>
            </p:spPr>
            <p:txBody>
              <a:bodyPr anchor="ctr" rtlCol="false" tIns="50800" lIns="50800" bIns="50800" rIns="50800"/>
              <a:lstStyle/>
              <a:p>
                <a:pPr algn="ctr">
                  <a:lnSpc>
                    <a:spcPts val="2659"/>
                  </a:lnSpc>
                </a:pPr>
              </a:p>
            </p:txBody>
          </p:sp>
        </p:grpSp>
        <p:grpSp>
          <p:nvGrpSpPr>
            <p:cNvPr name="Group 115" id="115"/>
            <p:cNvGrpSpPr/>
            <p:nvPr/>
          </p:nvGrpSpPr>
          <p:grpSpPr>
            <a:xfrm rot="0">
              <a:off x="0" y="0"/>
              <a:ext cx="13405743" cy="71966"/>
              <a:chOff x="0" y="0"/>
              <a:chExt cx="943107" cy="5063"/>
            </a:xfrm>
          </p:grpSpPr>
          <p:sp>
            <p:nvSpPr>
              <p:cNvPr name="Freeform 116" id="116"/>
              <p:cNvSpPr/>
              <p:nvPr/>
            </p:nvSpPr>
            <p:spPr>
              <a:xfrm flipH="false" flipV="false" rot="0">
                <a:off x="0" y="0"/>
                <a:ext cx="943107" cy="5063"/>
              </a:xfrm>
              <a:custGeom>
                <a:avLst/>
                <a:gdLst/>
                <a:ahLst/>
                <a:cxnLst/>
                <a:rect r="r" b="b" t="t" l="l"/>
                <a:pathLst>
                  <a:path h="5063" w="943107">
                    <a:moveTo>
                      <a:pt x="0" y="0"/>
                    </a:moveTo>
                    <a:lnTo>
                      <a:pt x="943107" y="0"/>
                    </a:lnTo>
                    <a:lnTo>
                      <a:pt x="943107" y="5063"/>
                    </a:lnTo>
                    <a:lnTo>
                      <a:pt x="0" y="5063"/>
                    </a:lnTo>
                    <a:close/>
                  </a:path>
                </a:pathLst>
              </a:custGeom>
              <a:solidFill>
                <a:srgbClr val="72D402"/>
              </a:solidFill>
            </p:spPr>
          </p:sp>
          <p:sp>
            <p:nvSpPr>
              <p:cNvPr name="TextBox 117" id="117"/>
              <p:cNvSpPr txBox="true"/>
              <p:nvPr/>
            </p:nvSpPr>
            <p:spPr>
              <a:xfrm>
                <a:off x="0" y="-38100"/>
                <a:ext cx="943107" cy="43163"/>
              </a:xfrm>
              <a:prstGeom prst="rect">
                <a:avLst/>
              </a:prstGeom>
            </p:spPr>
            <p:txBody>
              <a:bodyPr anchor="ctr" rtlCol="false" tIns="50800" lIns="50800" bIns="50800" rIns="50800"/>
              <a:lstStyle/>
              <a:p>
                <a:pPr algn="ctr">
                  <a:lnSpc>
                    <a:spcPts val="2659"/>
                  </a:lnSpc>
                </a:pPr>
              </a:p>
            </p:txBody>
          </p:sp>
        </p:grpSp>
        <p:grpSp>
          <p:nvGrpSpPr>
            <p:cNvPr name="Group 118" id="118"/>
            <p:cNvGrpSpPr/>
            <p:nvPr/>
          </p:nvGrpSpPr>
          <p:grpSpPr>
            <a:xfrm rot="0">
              <a:off x="0" y="104750"/>
              <a:ext cx="13405743" cy="94971"/>
              <a:chOff x="0" y="0"/>
              <a:chExt cx="943107" cy="6681"/>
            </a:xfrm>
          </p:grpSpPr>
          <p:sp>
            <p:nvSpPr>
              <p:cNvPr name="Freeform 119" id="119"/>
              <p:cNvSpPr/>
              <p:nvPr/>
            </p:nvSpPr>
            <p:spPr>
              <a:xfrm flipH="false" flipV="false" rot="0">
                <a:off x="0" y="0"/>
                <a:ext cx="943107" cy="6681"/>
              </a:xfrm>
              <a:custGeom>
                <a:avLst/>
                <a:gdLst/>
                <a:ahLst/>
                <a:cxnLst/>
                <a:rect r="r" b="b" t="t" l="l"/>
                <a:pathLst>
                  <a:path h="6681" w="943107">
                    <a:moveTo>
                      <a:pt x="0" y="0"/>
                    </a:moveTo>
                    <a:lnTo>
                      <a:pt x="943107" y="0"/>
                    </a:lnTo>
                    <a:lnTo>
                      <a:pt x="943107" y="6681"/>
                    </a:lnTo>
                    <a:lnTo>
                      <a:pt x="0" y="6681"/>
                    </a:lnTo>
                    <a:close/>
                  </a:path>
                </a:pathLst>
              </a:custGeom>
              <a:solidFill>
                <a:srgbClr val="2F2F30"/>
              </a:solidFill>
              <a:ln cap="sq">
                <a:noFill/>
                <a:prstDash val="solid"/>
                <a:miter/>
              </a:ln>
            </p:spPr>
          </p:sp>
          <p:sp>
            <p:nvSpPr>
              <p:cNvPr name="TextBox 120" id="120"/>
              <p:cNvSpPr txBox="true"/>
              <p:nvPr/>
            </p:nvSpPr>
            <p:spPr>
              <a:xfrm>
                <a:off x="0" y="-38100"/>
                <a:ext cx="943107" cy="44781"/>
              </a:xfrm>
              <a:prstGeom prst="rect">
                <a:avLst/>
              </a:prstGeom>
            </p:spPr>
            <p:txBody>
              <a:bodyPr anchor="ctr" rtlCol="false" tIns="50800" lIns="50800" bIns="50800" rIns="50800"/>
              <a:lstStyle/>
              <a:p>
                <a:pPr algn="ctr" marL="0" indent="0" lvl="0">
                  <a:lnSpc>
                    <a:spcPts val="2659"/>
                  </a:lnSpc>
                  <a:spcBef>
                    <a:spcPct val="0"/>
                  </a:spcBef>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7698924" y="0"/>
            <a:ext cx="473814" cy="571470"/>
            <a:chOff x="0" y="0"/>
            <a:chExt cx="710385" cy="856800"/>
          </a:xfrm>
        </p:grpSpPr>
        <p:sp>
          <p:nvSpPr>
            <p:cNvPr name="Freeform 3" id="3"/>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4" id="4"/>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5</a:t>
              </a:r>
            </a:p>
          </p:txBody>
        </p:sp>
      </p:grpSp>
      <p:grpSp>
        <p:nvGrpSpPr>
          <p:cNvPr name="Group 5" id="5"/>
          <p:cNvGrpSpPr/>
          <p:nvPr/>
        </p:nvGrpSpPr>
        <p:grpSpPr>
          <a:xfrm rot="0">
            <a:off x="1028700" y="1993426"/>
            <a:ext cx="11626907" cy="7504784"/>
            <a:chOff x="0" y="0"/>
            <a:chExt cx="15502543" cy="10006378"/>
          </a:xfrm>
        </p:grpSpPr>
        <p:grpSp>
          <p:nvGrpSpPr>
            <p:cNvPr name="Group 6" id="6"/>
            <p:cNvGrpSpPr/>
            <p:nvPr/>
          </p:nvGrpSpPr>
          <p:grpSpPr>
            <a:xfrm rot="0">
              <a:off x="7540395" y="4764430"/>
              <a:ext cx="1684931" cy="275037"/>
              <a:chOff x="0" y="0"/>
              <a:chExt cx="416584" cy="68000"/>
            </a:xfrm>
          </p:grpSpPr>
          <p:sp>
            <p:nvSpPr>
              <p:cNvPr name="Freeform 7" id="7"/>
              <p:cNvSpPr/>
              <p:nvPr/>
            </p:nvSpPr>
            <p:spPr>
              <a:xfrm flipH="false" flipV="false" rot="0">
                <a:off x="0" y="0"/>
                <a:ext cx="416584" cy="68000"/>
              </a:xfrm>
              <a:custGeom>
                <a:avLst/>
                <a:gdLst/>
                <a:ahLst/>
                <a:cxnLst/>
                <a:rect r="r" b="b" t="t" l="l"/>
                <a:pathLst>
                  <a:path h="68000" w="416584">
                    <a:moveTo>
                      <a:pt x="34000" y="0"/>
                    </a:moveTo>
                    <a:lnTo>
                      <a:pt x="382584" y="0"/>
                    </a:lnTo>
                    <a:cubicBezTo>
                      <a:pt x="391601" y="0"/>
                      <a:pt x="400249" y="3582"/>
                      <a:pt x="406625" y="9958"/>
                    </a:cubicBezTo>
                    <a:cubicBezTo>
                      <a:pt x="413002" y="16335"/>
                      <a:pt x="416584" y="24983"/>
                      <a:pt x="416584" y="34000"/>
                    </a:cubicBezTo>
                    <a:lnTo>
                      <a:pt x="416584" y="34000"/>
                    </a:lnTo>
                    <a:cubicBezTo>
                      <a:pt x="416584" y="43018"/>
                      <a:pt x="413002" y="51666"/>
                      <a:pt x="406625" y="58042"/>
                    </a:cubicBezTo>
                    <a:cubicBezTo>
                      <a:pt x="400249" y="64418"/>
                      <a:pt x="391601" y="68000"/>
                      <a:pt x="382584"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8" id="8"/>
              <p:cNvSpPr txBox="true"/>
              <p:nvPr/>
            </p:nvSpPr>
            <p:spPr>
              <a:xfrm>
                <a:off x="0" y="47625"/>
                <a:ext cx="416584" cy="20375"/>
              </a:xfrm>
              <a:prstGeom prst="rect">
                <a:avLst/>
              </a:prstGeom>
            </p:spPr>
            <p:txBody>
              <a:bodyPr anchor="ctr" rtlCol="false" tIns="46671" lIns="46671" bIns="46671" rIns="46671"/>
              <a:lstStyle/>
              <a:p>
                <a:pPr algn="ctr">
                  <a:lnSpc>
                    <a:spcPts val="2375"/>
                  </a:lnSpc>
                </a:pPr>
              </a:p>
            </p:txBody>
          </p:sp>
        </p:grpSp>
        <p:sp>
          <p:nvSpPr>
            <p:cNvPr name="TextBox 9" id="9"/>
            <p:cNvSpPr txBox="true"/>
            <p:nvPr/>
          </p:nvSpPr>
          <p:spPr>
            <a:xfrm rot="0">
              <a:off x="7610426" y="4798218"/>
              <a:ext cx="1219017"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CHENNAI</a:t>
              </a:r>
            </a:p>
          </p:txBody>
        </p:sp>
        <p:sp>
          <p:nvSpPr>
            <p:cNvPr name="TextBox 10" id="10"/>
            <p:cNvSpPr txBox="true"/>
            <p:nvPr/>
          </p:nvSpPr>
          <p:spPr>
            <a:xfrm rot="0">
              <a:off x="8782674" y="4807743"/>
              <a:ext cx="452006" cy="21022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18</a:t>
              </a:r>
            </a:p>
          </p:txBody>
        </p:sp>
        <p:grpSp>
          <p:nvGrpSpPr>
            <p:cNvPr name="Group 11" id="11"/>
            <p:cNvGrpSpPr/>
            <p:nvPr/>
          </p:nvGrpSpPr>
          <p:grpSpPr>
            <a:xfrm rot="0">
              <a:off x="7643484" y="2453218"/>
              <a:ext cx="2101761" cy="275037"/>
              <a:chOff x="0" y="0"/>
              <a:chExt cx="519641" cy="68000"/>
            </a:xfrm>
          </p:grpSpPr>
          <p:sp>
            <p:nvSpPr>
              <p:cNvPr name="Freeform 12" id="12"/>
              <p:cNvSpPr/>
              <p:nvPr/>
            </p:nvSpPr>
            <p:spPr>
              <a:xfrm flipH="false" flipV="false" rot="0">
                <a:off x="0" y="0"/>
                <a:ext cx="519641" cy="68000"/>
              </a:xfrm>
              <a:custGeom>
                <a:avLst/>
                <a:gdLst/>
                <a:ahLst/>
                <a:cxnLst/>
                <a:rect r="r" b="b" t="t" l="l"/>
                <a:pathLst>
                  <a:path h="68000" w="519641">
                    <a:moveTo>
                      <a:pt x="34000" y="0"/>
                    </a:moveTo>
                    <a:lnTo>
                      <a:pt x="485641" y="0"/>
                    </a:lnTo>
                    <a:cubicBezTo>
                      <a:pt x="494658" y="0"/>
                      <a:pt x="503306" y="3582"/>
                      <a:pt x="509683" y="9958"/>
                    </a:cubicBezTo>
                    <a:cubicBezTo>
                      <a:pt x="516059" y="16335"/>
                      <a:pt x="519641" y="24983"/>
                      <a:pt x="519641" y="34000"/>
                    </a:cubicBezTo>
                    <a:lnTo>
                      <a:pt x="519641" y="34000"/>
                    </a:lnTo>
                    <a:cubicBezTo>
                      <a:pt x="519641" y="43018"/>
                      <a:pt x="516059" y="51666"/>
                      <a:pt x="509683" y="58042"/>
                    </a:cubicBezTo>
                    <a:cubicBezTo>
                      <a:pt x="503306" y="64418"/>
                      <a:pt x="494658" y="68000"/>
                      <a:pt x="48564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13" id="13"/>
              <p:cNvSpPr txBox="true"/>
              <p:nvPr/>
            </p:nvSpPr>
            <p:spPr>
              <a:xfrm>
                <a:off x="0" y="47625"/>
                <a:ext cx="519641" cy="20375"/>
              </a:xfrm>
              <a:prstGeom prst="rect">
                <a:avLst/>
              </a:prstGeom>
            </p:spPr>
            <p:txBody>
              <a:bodyPr anchor="ctr" rtlCol="false" tIns="46671" lIns="46671" bIns="46671" rIns="46671"/>
              <a:lstStyle/>
              <a:p>
                <a:pPr algn="ctr">
                  <a:lnSpc>
                    <a:spcPts val="2375"/>
                  </a:lnSpc>
                </a:pPr>
              </a:p>
            </p:txBody>
          </p:sp>
        </p:grpSp>
        <p:sp>
          <p:nvSpPr>
            <p:cNvPr name="TextBox 14" id="14"/>
            <p:cNvSpPr txBox="true"/>
            <p:nvPr/>
          </p:nvSpPr>
          <p:spPr>
            <a:xfrm rot="0">
              <a:off x="7730839" y="2487007"/>
              <a:ext cx="1520586"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VIJAYAWADA</a:t>
              </a:r>
            </a:p>
          </p:txBody>
        </p:sp>
        <p:sp>
          <p:nvSpPr>
            <p:cNvPr name="TextBox 15" id="15"/>
            <p:cNvSpPr txBox="true"/>
            <p:nvPr/>
          </p:nvSpPr>
          <p:spPr>
            <a:xfrm rot="0">
              <a:off x="9193087" y="2496532"/>
              <a:ext cx="563826"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18</a:t>
              </a:r>
            </a:p>
          </p:txBody>
        </p:sp>
        <p:grpSp>
          <p:nvGrpSpPr>
            <p:cNvPr name="Group 16" id="16"/>
            <p:cNvGrpSpPr/>
            <p:nvPr/>
          </p:nvGrpSpPr>
          <p:grpSpPr>
            <a:xfrm rot="0">
              <a:off x="6097149" y="6864804"/>
              <a:ext cx="1898193" cy="275037"/>
              <a:chOff x="0" y="0"/>
              <a:chExt cx="469311" cy="68000"/>
            </a:xfrm>
          </p:grpSpPr>
          <p:sp>
            <p:nvSpPr>
              <p:cNvPr name="Freeform 17" id="17"/>
              <p:cNvSpPr/>
              <p:nvPr/>
            </p:nvSpPr>
            <p:spPr>
              <a:xfrm flipH="false" flipV="false" rot="0">
                <a:off x="0" y="0"/>
                <a:ext cx="469311" cy="68000"/>
              </a:xfrm>
              <a:custGeom>
                <a:avLst/>
                <a:gdLst/>
                <a:ahLst/>
                <a:cxnLst/>
                <a:rect r="r" b="b" t="t" l="l"/>
                <a:pathLst>
                  <a:path h="68000" w="469311">
                    <a:moveTo>
                      <a:pt x="34000" y="0"/>
                    </a:moveTo>
                    <a:lnTo>
                      <a:pt x="435311" y="0"/>
                    </a:lnTo>
                    <a:cubicBezTo>
                      <a:pt x="444328" y="0"/>
                      <a:pt x="452976" y="3582"/>
                      <a:pt x="459352" y="9958"/>
                    </a:cubicBezTo>
                    <a:cubicBezTo>
                      <a:pt x="465729" y="16335"/>
                      <a:pt x="469311" y="24983"/>
                      <a:pt x="469311" y="34000"/>
                    </a:cubicBezTo>
                    <a:lnTo>
                      <a:pt x="469311" y="34000"/>
                    </a:lnTo>
                    <a:cubicBezTo>
                      <a:pt x="469311" y="43018"/>
                      <a:pt x="465729" y="51666"/>
                      <a:pt x="459352" y="58042"/>
                    </a:cubicBezTo>
                    <a:cubicBezTo>
                      <a:pt x="452976" y="64418"/>
                      <a:pt x="444328" y="68000"/>
                      <a:pt x="43531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18" id="18"/>
              <p:cNvSpPr txBox="true"/>
              <p:nvPr/>
            </p:nvSpPr>
            <p:spPr>
              <a:xfrm>
                <a:off x="0" y="47625"/>
                <a:ext cx="469311" cy="20375"/>
              </a:xfrm>
              <a:prstGeom prst="rect">
                <a:avLst/>
              </a:prstGeom>
            </p:spPr>
            <p:txBody>
              <a:bodyPr anchor="ctr" rtlCol="false" tIns="46671" lIns="46671" bIns="46671" rIns="46671"/>
              <a:lstStyle/>
              <a:p>
                <a:pPr algn="ctr">
                  <a:lnSpc>
                    <a:spcPts val="2375"/>
                  </a:lnSpc>
                </a:pPr>
              </a:p>
            </p:txBody>
          </p:sp>
        </p:grpSp>
        <p:sp>
          <p:nvSpPr>
            <p:cNvPr name="TextBox 19" id="19"/>
            <p:cNvSpPr txBox="true"/>
            <p:nvPr/>
          </p:nvSpPr>
          <p:spPr>
            <a:xfrm rot="0">
              <a:off x="6176043" y="6898593"/>
              <a:ext cx="1373308"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MADURAI</a:t>
              </a:r>
            </a:p>
          </p:txBody>
        </p:sp>
        <p:sp>
          <p:nvSpPr>
            <p:cNvPr name="TextBox 20" id="20"/>
            <p:cNvSpPr txBox="true"/>
            <p:nvPr/>
          </p:nvSpPr>
          <p:spPr>
            <a:xfrm rot="0">
              <a:off x="7496663" y="6908118"/>
              <a:ext cx="509216" cy="21022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18</a:t>
              </a:r>
            </a:p>
          </p:txBody>
        </p:sp>
        <p:grpSp>
          <p:nvGrpSpPr>
            <p:cNvPr name="Group 21" id="21"/>
            <p:cNvGrpSpPr/>
            <p:nvPr/>
          </p:nvGrpSpPr>
          <p:grpSpPr>
            <a:xfrm rot="0">
              <a:off x="2512296" y="7787627"/>
              <a:ext cx="2194961" cy="275037"/>
              <a:chOff x="0" y="0"/>
              <a:chExt cx="542684" cy="68000"/>
            </a:xfrm>
          </p:grpSpPr>
          <p:sp>
            <p:nvSpPr>
              <p:cNvPr name="Freeform 22" id="22"/>
              <p:cNvSpPr/>
              <p:nvPr/>
            </p:nvSpPr>
            <p:spPr>
              <a:xfrm flipH="false" flipV="false" rot="0">
                <a:off x="0" y="0"/>
                <a:ext cx="542684" cy="68000"/>
              </a:xfrm>
              <a:custGeom>
                <a:avLst/>
                <a:gdLst/>
                <a:ahLst/>
                <a:cxnLst/>
                <a:rect r="r" b="b" t="t" l="l"/>
                <a:pathLst>
                  <a:path h="68000" w="542684">
                    <a:moveTo>
                      <a:pt x="34000" y="0"/>
                    </a:moveTo>
                    <a:lnTo>
                      <a:pt x="508684" y="0"/>
                    </a:lnTo>
                    <a:cubicBezTo>
                      <a:pt x="517701" y="0"/>
                      <a:pt x="526349" y="3582"/>
                      <a:pt x="532725" y="9958"/>
                    </a:cubicBezTo>
                    <a:cubicBezTo>
                      <a:pt x="539102" y="16335"/>
                      <a:pt x="542684" y="24983"/>
                      <a:pt x="542684" y="34000"/>
                    </a:cubicBezTo>
                    <a:lnTo>
                      <a:pt x="542684" y="34000"/>
                    </a:lnTo>
                    <a:cubicBezTo>
                      <a:pt x="542684" y="43018"/>
                      <a:pt x="539102" y="51666"/>
                      <a:pt x="532725" y="58042"/>
                    </a:cubicBezTo>
                    <a:cubicBezTo>
                      <a:pt x="526349" y="64418"/>
                      <a:pt x="517701" y="68000"/>
                      <a:pt x="508684"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23" id="23"/>
              <p:cNvSpPr txBox="true"/>
              <p:nvPr/>
            </p:nvSpPr>
            <p:spPr>
              <a:xfrm>
                <a:off x="0" y="47625"/>
                <a:ext cx="542684" cy="20375"/>
              </a:xfrm>
              <a:prstGeom prst="rect">
                <a:avLst/>
              </a:prstGeom>
            </p:spPr>
            <p:txBody>
              <a:bodyPr anchor="ctr" rtlCol="false" tIns="46671" lIns="46671" bIns="46671" rIns="46671"/>
              <a:lstStyle/>
              <a:p>
                <a:pPr algn="ctr">
                  <a:lnSpc>
                    <a:spcPts val="2375"/>
                  </a:lnSpc>
                </a:pPr>
              </a:p>
            </p:txBody>
          </p:sp>
        </p:grpSp>
        <p:sp>
          <p:nvSpPr>
            <p:cNvPr name="TextBox 24" id="24"/>
            <p:cNvSpPr txBox="true"/>
            <p:nvPr/>
          </p:nvSpPr>
          <p:spPr>
            <a:xfrm rot="0">
              <a:off x="2603524" y="7821416"/>
              <a:ext cx="1588014"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TRIVANDRUM</a:t>
              </a:r>
            </a:p>
          </p:txBody>
        </p:sp>
        <p:sp>
          <p:nvSpPr>
            <p:cNvPr name="TextBox 25" id="25"/>
            <p:cNvSpPr txBox="true"/>
            <p:nvPr/>
          </p:nvSpPr>
          <p:spPr>
            <a:xfrm rot="0">
              <a:off x="4130613" y="7830941"/>
              <a:ext cx="588828" cy="21022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18</a:t>
              </a:r>
            </a:p>
          </p:txBody>
        </p:sp>
        <p:grpSp>
          <p:nvGrpSpPr>
            <p:cNvPr name="Group 26" id="26"/>
            <p:cNvGrpSpPr/>
            <p:nvPr/>
          </p:nvGrpSpPr>
          <p:grpSpPr>
            <a:xfrm rot="0">
              <a:off x="0" y="0"/>
              <a:ext cx="15502543" cy="10006378"/>
              <a:chOff x="0" y="0"/>
              <a:chExt cx="9344591" cy="6031624"/>
            </a:xfrm>
          </p:grpSpPr>
          <p:sp>
            <p:nvSpPr>
              <p:cNvPr name="Freeform 27" id="27"/>
              <p:cNvSpPr/>
              <p:nvPr/>
            </p:nvSpPr>
            <p:spPr>
              <a:xfrm flipH="false" flipV="false" rot="0">
                <a:off x="0" y="0"/>
                <a:ext cx="9344592" cy="6031624"/>
              </a:xfrm>
              <a:custGeom>
                <a:avLst/>
                <a:gdLst/>
                <a:ahLst/>
                <a:cxnLst/>
                <a:rect r="r" b="b" t="t" l="l"/>
                <a:pathLst>
                  <a:path h="6031624" w="9344592">
                    <a:moveTo>
                      <a:pt x="19976" y="0"/>
                    </a:moveTo>
                    <a:lnTo>
                      <a:pt x="9324616" y="0"/>
                    </a:lnTo>
                    <a:cubicBezTo>
                      <a:pt x="9329913" y="0"/>
                      <a:pt x="9334995" y="2105"/>
                      <a:pt x="9338741" y="5851"/>
                    </a:cubicBezTo>
                    <a:cubicBezTo>
                      <a:pt x="9342487" y="9597"/>
                      <a:pt x="9344592" y="14678"/>
                      <a:pt x="9344592" y="19976"/>
                    </a:cubicBezTo>
                    <a:lnTo>
                      <a:pt x="9344592" y="6011649"/>
                    </a:lnTo>
                    <a:cubicBezTo>
                      <a:pt x="9344592" y="6022681"/>
                      <a:pt x="9335648" y="6031624"/>
                      <a:pt x="9324616" y="6031624"/>
                    </a:cubicBezTo>
                    <a:lnTo>
                      <a:pt x="19976" y="6031624"/>
                    </a:lnTo>
                    <a:cubicBezTo>
                      <a:pt x="14678" y="6031624"/>
                      <a:pt x="9597" y="6029520"/>
                      <a:pt x="5851" y="6025774"/>
                    </a:cubicBezTo>
                    <a:cubicBezTo>
                      <a:pt x="2105" y="6022027"/>
                      <a:pt x="0" y="6016947"/>
                      <a:pt x="0" y="6011649"/>
                    </a:cubicBezTo>
                    <a:lnTo>
                      <a:pt x="0" y="19976"/>
                    </a:lnTo>
                    <a:cubicBezTo>
                      <a:pt x="0" y="14678"/>
                      <a:pt x="2105" y="9597"/>
                      <a:pt x="5851" y="5851"/>
                    </a:cubicBezTo>
                    <a:cubicBezTo>
                      <a:pt x="9597" y="2105"/>
                      <a:pt x="14678" y="0"/>
                      <a:pt x="19976" y="0"/>
                    </a:cubicBezTo>
                    <a:close/>
                  </a:path>
                </a:pathLst>
              </a:custGeom>
              <a:solidFill>
                <a:srgbClr val="000000"/>
              </a:solidFill>
              <a:ln w="57150" cap="rnd">
                <a:solidFill>
                  <a:srgbClr val="72D402"/>
                </a:solidFill>
                <a:prstDash val="solid"/>
                <a:round/>
              </a:ln>
            </p:spPr>
          </p:sp>
          <p:sp>
            <p:nvSpPr>
              <p:cNvPr name="TextBox 28" id="28"/>
              <p:cNvSpPr txBox="true"/>
              <p:nvPr/>
            </p:nvSpPr>
            <p:spPr>
              <a:xfrm>
                <a:off x="0" y="-38100"/>
                <a:ext cx="9344591" cy="6069724"/>
              </a:xfrm>
              <a:prstGeom prst="rect">
                <a:avLst/>
              </a:prstGeom>
            </p:spPr>
            <p:txBody>
              <a:bodyPr anchor="ctr" rtlCol="false" tIns="16647" lIns="16647" bIns="16647" rIns="16647"/>
              <a:lstStyle/>
              <a:p>
                <a:pPr algn="ctr">
                  <a:lnSpc>
                    <a:spcPts val="2660"/>
                  </a:lnSpc>
                </a:pPr>
              </a:p>
            </p:txBody>
          </p:sp>
        </p:grpSp>
        <p:grpSp>
          <p:nvGrpSpPr>
            <p:cNvPr name="Group 29" id="29"/>
            <p:cNvGrpSpPr/>
            <p:nvPr/>
          </p:nvGrpSpPr>
          <p:grpSpPr>
            <a:xfrm rot="0">
              <a:off x="232759" y="241381"/>
              <a:ext cx="15037024" cy="9553174"/>
              <a:chOff x="0" y="0"/>
              <a:chExt cx="4116174" cy="2615047"/>
            </a:xfrm>
          </p:grpSpPr>
          <p:sp>
            <p:nvSpPr>
              <p:cNvPr name="Freeform 30" id="30"/>
              <p:cNvSpPr/>
              <p:nvPr/>
            </p:nvSpPr>
            <p:spPr>
              <a:xfrm flipH="false" flipV="false" rot="0">
                <a:off x="0" y="0"/>
                <a:ext cx="4116174" cy="2615047"/>
              </a:xfrm>
              <a:custGeom>
                <a:avLst/>
                <a:gdLst/>
                <a:ahLst/>
                <a:cxnLst/>
                <a:rect r="r" b="b" t="t" l="l"/>
                <a:pathLst>
                  <a:path h="2615047" w="4116174">
                    <a:moveTo>
                      <a:pt x="10297" y="0"/>
                    </a:moveTo>
                    <a:lnTo>
                      <a:pt x="4105877" y="0"/>
                    </a:lnTo>
                    <a:cubicBezTo>
                      <a:pt x="4111564" y="0"/>
                      <a:pt x="4116174" y="4610"/>
                      <a:pt x="4116174" y="10297"/>
                    </a:cubicBezTo>
                    <a:lnTo>
                      <a:pt x="4116174" y="2604750"/>
                    </a:lnTo>
                    <a:cubicBezTo>
                      <a:pt x="4116174" y="2610437"/>
                      <a:pt x="4111564" y="2615047"/>
                      <a:pt x="4105877" y="2615047"/>
                    </a:cubicBezTo>
                    <a:lnTo>
                      <a:pt x="10297" y="2615047"/>
                    </a:lnTo>
                    <a:cubicBezTo>
                      <a:pt x="7566" y="2615047"/>
                      <a:pt x="4947" y="2613963"/>
                      <a:pt x="3016" y="2612031"/>
                    </a:cubicBezTo>
                    <a:cubicBezTo>
                      <a:pt x="1085" y="2610100"/>
                      <a:pt x="0" y="2607481"/>
                      <a:pt x="0" y="2604750"/>
                    </a:cubicBezTo>
                    <a:lnTo>
                      <a:pt x="0" y="10297"/>
                    </a:lnTo>
                    <a:cubicBezTo>
                      <a:pt x="0" y="4610"/>
                      <a:pt x="4610" y="0"/>
                      <a:pt x="10297" y="0"/>
                    </a:cubicBezTo>
                    <a:close/>
                  </a:path>
                </a:pathLst>
              </a:custGeom>
              <a:blipFill>
                <a:blip r:embed="rId2"/>
                <a:stretch>
                  <a:fillRect l="-1888" t="-1611" r="-1888" b="0"/>
                </a:stretch>
              </a:blipFill>
              <a:ln w="38100" cap="sq">
                <a:solidFill>
                  <a:srgbClr val="000000"/>
                </a:solidFill>
                <a:prstDash val="solid"/>
                <a:miter/>
              </a:ln>
            </p:spPr>
          </p:sp>
        </p:grpSp>
        <p:sp>
          <p:nvSpPr>
            <p:cNvPr name="AutoShape 31" id="31"/>
            <p:cNvSpPr/>
            <p:nvPr/>
          </p:nvSpPr>
          <p:spPr>
            <a:xfrm flipV="true">
              <a:off x="4241307" y="5535767"/>
              <a:ext cx="696690" cy="284321"/>
            </a:xfrm>
            <a:prstGeom prst="line">
              <a:avLst/>
            </a:prstGeom>
            <a:ln cap="flat" w="25400">
              <a:solidFill>
                <a:srgbClr val="040606"/>
              </a:solidFill>
              <a:prstDash val="solid"/>
              <a:headEnd type="none" len="sm" w="sm"/>
              <a:tailEnd type="none" len="sm" w="sm"/>
            </a:ln>
          </p:spPr>
        </p:sp>
        <p:grpSp>
          <p:nvGrpSpPr>
            <p:cNvPr name="Group 32" id="32"/>
            <p:cNvGrpSpPr/>
            <p:nvPr/>
          </p:nvGrpSpPr>
          <p:grpSpPr>
            <a:xfrm rot="0">
              <a:off x="4719442" y="3930356"/>
              <a:ext cx="2101761" cy="275037"/>
              <a:chOff x="0" y="0"/>
              <a:chExt cx="519641" cy="68000"/>
            </a:xfrm>
          </p:grpSpPr>
          <p:sp>
            <p:nvSpPr>
              <p:cNvPr name="Freeform 33" id="33"/>
              <p:cNvSpPr/>
              <p:nvPr/>
            </p:nvSpPr>
            <p:spPr>
              <a:xfrm flipH="false" flipV="false" rot="0">
                <a:off x="0" y="0"/>
                <a:ext cx="519641" cy="68000"/>
              </a:xfrm>
              <a:custGeom>
                <a:avLst/>
                <a:gdLst/>
                <a:ahLst/>
                <a:cxnLst/>
                <a:rect r="r" b="b" t="t" l="l"/>
                <a:pathLst>
                  <a:path h="68000" w="519641">
                    <a:moveTo>
                      <a:pt x="34000" y="0"/>
                    </a:moveTo>
                    <a:lnTo>
                      <a:pt x="485641" y="0"/>
                    </a:lnTo>
                    <a:cubicBezTo>
                      <a:pt x="494658" y="0"/>
                      <a:pt x="503306" y="3582"/>
                      <a:pt x="509683" y="9958"/>
                    </a:cubicBezTo>
                    <a:cubicBezTo>
                      <a:pt x="516059" y="16335"/>
                      <a:pt x="519641" y="24983"/>
                      <a:pt x="519641" y="34000"/>
                    </a:cubicBezTo>
                    <a:lnTo>
                      <a:pt x="519641" y="34000"/>
                    </a:lnTo>
                    <a:cubicBezTo>
                      <a:pt x="519641" y="43018"/>
                      <a:pt x="516059" y="51666"/>
                      <a:pt x="509683" y="58042"/>
                    </a:cubicBezTo>
                    <a:cubicBezTo>
                      <a:pt x="503306" y="64418"/>
                      <a:pt x="494658" y="68000"/>
                      <a:pt x="48564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34" id="34"/>
              <p:cNvSpPr txBox="true"/>
              <p:nvPr/>
            </p:nvSpPr>
            <p:spPr>
              <a:xfrm>
                <a:off x="0" y="47625"/>
                <a:ext cx="519641" cy="20375"/>
              </a:xfrm>
              <a:prstGeom prst="rect">
                <a:avLst/>
              </a:prstGeom>
            </p:spPr>
            <p:txBody>
              <a:bodyPr anchor="ctr" rtlCol="false" tIns="46671" lIns="46671" bIns="46671" rIns="46671"/>
              <a:lstStyle/>
              <a:p>
                <a:pPr algn="ctr">
                  <a:lnSpc>
                    <a:spcPts val="2375"/>
                  </a:lnSpc>
                </a:pPr>
              </a:p>
            </p:txBody>
          </p:sp>
        </p:grpSp>
        <p:sp>
          <p:nvSpPr>
            <p:cNvPr name="TextBox 35" id="35"/>
            <p:cNvSpPr txBox="true"/>
            <p:nvPr/>
          </p:nvSpPr>
          <p:spPr>
            <a:xfrm rot="0">
              <a:off x="4806388" y="3964145"/>
              <a:ext cx="1520586"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BENGALURU</a:t>
              </a:r>
            </a:p>
          </p:txBody>
        </p:sp>
        <p:sp>
          <p:nvSpPr>
            <p:cNvPr name="TextBox 36" id="36"/>
            <p:cNvSpPr txBox="true"/>
            <p:nvPr/>
          </p:nvSpPr>
          <p:spPr>
            <a:xfrm rot="0">
              <a:off x="6269044" y="3973670"/>
              <a:ext cx="563826"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10</a:t>
              </a:r>
            </a:p>
          </p:txBody>
        </p:sp>
        <p:sp>
          <p:nvSpPr>
            <p:cNvPr name="AutoShape 37" id="37"/>
            <p:cNvSpPr/>
            <p:nvPr/>
          </p:nvSpPr>
          <p:spPr>
            <a:xfrm flipV="true">
              <a:off x="5767359" y="4205392"/>
              <a:ext cx="0" cy="508597"/>
            </a:xfrm>
            <a:prstGeom prst="line">
              <a:avLst/>
            </a:prstGeom>
            <a:ln cap="flat" w="25400">
              <a:solidFill>
                <a:srgbClr val="040606"/>
              </a:solidFill>
              <a:prstDash val="solid"/>
              <a:headEnd type="none" len="sm" w="sm"/>
              <a:tailEnd type="none" len="sm" w="sm"/>
            </a:ln>
          </p:spPr>
        </p:sp>
        <p:grpSp>
          <p:nvGrpSpPr>
            <p:cNvPr name="Group 38" id="38"/>
            <p:cNvGrpSpPr/>
            <p:nvPr/>
          </p:nvGrpSpPr>
          <p:grpSpPr>
            <a:xfrm rot="0">
              <a:off x="5722257" y="6217212"/>
              <a:ext cx="2298268" cy="275037"/>
              <a:chOff x="0" y="0"/>
              <a:chExt cx="568226" cy="68000"/>
            </a:xfrm>
          </p:grpSpPr>
          <p:sp>
            <p:nvSpPr>
              <p:cNvPr name="Freeform 39" id="39"/>
              <p:cNvSpPr/>
              <p:nvPr/>
            </p:nvSpPr>
            <p:spPr>
              <a:xfrm flipH="false" flipV="false" rot="0">
                <a:off x="0" y="0"/>
                <a:ext cx="568226" cy="68000"/>
              </a:xfrm>
              <a:custGeom>
                <a:avLst/>
                <a:gdLst/>
                <a:ahLst/>
                <a:cxnLst/>
                <a:rect r="r" b="b" t="t" l="l"/>
                <a:pathLst>
                  <a:path h="68000" w="568226">
                    <a:moveTo>
                      <a:pt x="34000" y="0"/>
                    </a:moveTo>
                    <a:lnTo>
                      <a:pt x="534225" y="0"/>
                    </a:lnTo>
                    <a:cubicBezTo>
                      <a:pt x="543243" y="0"/>
                      <a:pt x="551891" y="3582"/>
                      <a:pt x="558267" y="9958"/>
                    </a:cubicBezTo>
                    <a:cubicBezTo>
                      <a:pt x="564643" y="16335"/>
                      <a:pt x="568226" y="24983"/>
                      <a:pt x="568226" y="34000"/>
                    </a:cubicBezTo>
                    <a:lnTo>
                      <a:pt x="568226" y="34000"/>
                    </a:lnTo>
                    <a:cubicBezTo>
                      <a:pt x="568226" y="43018"/>
                      <a:pt x="564643" y="51666"/>
                      <a:pt x="558267" y="58042"/>
                    </a:cubicBezTo>
                    <a:cubicBezTo>
                      <a:pt x="551891" y="64418"/>
                      <a:pt x="543243" y="68000"/>
                      <a:pt x="534225"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40" id="40"/>
              <p:cNvSpPr txBox="true"/>
              <p:nvPr/>
            </p:nvSpPr>
            <p:spPr>
              <a:xfrm>
                <a:off x="0" y="47625"/>
                <a:ext cx="568226" cy="20375"/>
              </a:xfrm>
              <a:prstGeom prst="rect">
                <a:avLst/>
              </a:prstGeom>
            </p:spPr>
            <p:txBody>
              <a:bodyPr anchor="ctr" rtlCol="false" tIns="46671" lIns="46671" bIns="46671" rIns="46671"/>
              <a:lstStyle/>
              <a:p>
                <a:pPr algn="ctr">
                  <a:lnSpc>
                    <a:spcPts val="2375"/>
                  </a:lnSpc>
                </a:pPr>
              </a:p>
            </p:txBody>
          </p:sp>
        </p:grpSp>
        <p:sp>
          <p:nvSpPr>
            <p:cNvPr name="TextBox 41" id="41"/>
            <p:cNvSpPr txBox="true"/>
            <p:nvPr/>
          </p:nvSpPr>
          <p:spPr>
            <a:xfrm rot="0">
              <a:off x="5817779" y="6251000"/>
              <a:ext cx="1662755"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COIMBATORE</a:t>
              </a:r>
            </a:p>
          </p:txBody>
        </p:sp>
        <p:sp>
          <p:nvSpPr>
            <p:cNvPr name="TextBox 42" id="42"/>
            <p:cNvSpPr txBox="true"/>
            <p:nvPr/>
          </p:nvSpPr>
          <p:spPr>
            <a:xfrm rot="0">
              <a:off x="7416741" y="6260525"/>
              <a:ext cx="616542"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5</a:t>
              </a:r>
            </a:p>
          </p:txBody>
        </p:sp>
        <p:grpSp>
          <p:nvGrpSpPr>
            <p:cNvPr name="Group 43" id="43"/>
            <p:cNvGrpSpPr/>
            <p:nvPr/>
          </p:nvGrpSpPr>
          <p:grpSpPr>
            <a:xfrm rot="0">
              <a:off x="1445351" y="5003189"/>
              <a:ext cx="2101761" cy="275037"/>
              <a:chOff x="0" y="0"/>
              <a:chExt cx="519641" cy="68000"/>
            </a:xfrm>
          </p:grpSpPr>
          <p:sp>
            <p:nvSpPr>
              <p:cNvPr name="Freeform 44" id="44"/>
              <p:cNvSpPr/>
              <p:nvPr/>
            </p:nvSpPr>
            <p:spPr>
              <a:xfrm flipH="false" flipV="false" rot="0">
                <a:off x="0" y="0"/>
                <a:ext cx="519641" cy="68000"/>
              </a:xfrm>
              <a:custGeom>
                <a:avLst/>
                <a:gdLst/>
                <a:ahLst/>
                <a:cxnLst/>
                <a:rect r="r" b="b" t="t" l="l"/>
                <a:pathLst>
                  <a:path h="68000" w="519641">
                    <a:moveTo>
                      <a:pt x="34000" y="0"/>
                    </a:moveTo>
                    <a:lnTo>
                      <a:pt x="485641" y="0"/>
                    </a:lnTo>
                    <a:cubicBezTo>
                      <a:pt x="494658" y="0"/>
                      <a:pt x="503306" y="3582"/>
                      <a:pt x="509683" y="9958"/>
                    </a:cubicBezTo>
                    <a:cubicBezTo>
                      <a:pt x="516059" y="16335"/>
                      <a:pt x="519641" y="24983"/>
                      <a:pt x="519641" y="34000"/>
                    </a:cubicBezTo>
                    <a:lnTo>
                      <a:pt x="519641" y="34000"/>
                    </a:lnTo>
                    <a:cubicBezTo>
                      <a:pt x="519641" y="43018"/>
                      <a:pt x="516059" y="51666"/>
                      <a:pt x="509683" y="58042"/>
                    </a:cubicBezTo>
                    <a:cubicBezTo>
                      <a:pt x="503306" y="64418"/>
                      <a:pt x="494658" y="68000"/>
                      <a:pt x="48564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45" id="45"/>
              <p:cNvSpPr txBox="true"/>
              <p:nvPr/>
            </p:nvSpPr>
            <p:spPr>
              <a:xfrm>
                <a:off x="0" y="47625"/>
                <a:ext cx="519641" cy="20375"/>
              </a:xfrm>
              <a:prstGeom prst="rect">
                <a:avLst/>
              </a:prstGeom>
            </p:spPr>
            <p:txBody>
              <a:bodyPr anchor="ctr" rtlCol="false" tIns="46671" lIns="46671" bIns="46671" rIns="46671"/>
              <a:lstStyle/>
              <a:p>
                <a:pPr algn="ctr">
                  <a:lnSpc>
                    <a:spcPts val="2375"/>
                  </a:lnSpc>
                </a:pPr>
              </a:p>
            </p:txBody>
          </p:sp>
        </p:grpSp>
        <p:sp>
          <p:nvSpPr>
            <p:cNvPr name="TextBox 46" id="46"/>
            <p:cNvSpPr txBox="true"/>
            <p:nvPr/>
          </p:nvSpPr>
          <p:spPr>
            <a:xfrm rot="0">
              <a:off x="1532706" y="5036978"/>
              <a:ext cx="1520586"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MANGALORE</a:t>
              </a:r>
            </a:p>
          </p:txBody>
        </p:sp>
        <p:sp>
          <p:nvSpPr>
            <p:cNvPr name="TextBox 47" id="47"/>
            <p:cNvSpPr txBox="true"/>
            <p:nvPr/>
          </p:nvSpPr>
          <p:spPr>
            <a:xfrm rot="0">
              <a:off x="2994953" y="5046503"/>
              <a:ext cx="563826"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3</a:t>
              </a:r>
            </a:p>
          </p:txBody>
        </p:sp>
        <p:grpSp>
          <p:nvGrpSpPr>
            <p:cNvPr name="Group 48" id="48"/>
            <p:cNvGrpSpPr/>
            <p:nvPr/>
          </p:nvGrpSpPr>
          <p:grpSpPr>
            <a:xfrm rot="0">
              <a:off x="2759484" y="5807387"/>
              <a:ext cx="1665544" cy="275037"/>
              <a:chOff x="0" y="0"/>
              <a:chExt cx="411790" cy="68000"/>
            </a:xfrm>
          </p:grpSpPr>
          <p:sp>
            <p:nvSpPr>
              <p:cNvPr name="Freeform 49" id="49"/>
              <p:cNvSpPr/>
              <p:nvPr/>
            </p:nvSpPr>
            <p:spPr>
              <a:xfrm flipH="false" flipV="false" rot="0">
                <a:off x="0" y="0"/>
                <a:ext cx="411790" cy="68000"/>
              </a:xfrm>
              <a:custGeom>
                <a:avLst/>
                <a:gdLst/>
                <a:ahLst/>
                <a:cxnLst/>
                <a:rect r="r" b="b" t="t" l="l"/>
                <a:pathLst>
                  <a:path h="68000" w="411790">
                    <a:moveTo>
                      <a:pt x="34000" y="0"/>
                    </a:moveTo>
                    <a:lnTo>
                      <a:pt x="377790" y="0"/>
                    </a:lnTo>
                    <a:cubicBezTo>
                      <a:pt x="386808" y="0"/>
                      <a:pt x="395456" y="3582"/>
                      <a:pt x="401832" y="9958"/>
                    </a:cubicBezTo>
                    <a:cubicBezTo>
                      <a:pt x="408208" y="16335"/>
                      <a:pt x="411790" y="24983"/>
                      <a:pt x="411790" y="34000"/>
                    </a:cubicBezTo>
                    <a:lnTo>
                      <a:pt x="411790" y="34000"/>
                    </a:lnTo>
                    <a:cubicBezTo>
                      <a:pt x="411790" y="43018"/>
                      <a:pt x="408208" y="51666"/>
                      <a:pt x="401832" y="58042"/>
                    </a:cubicBezTo>
                    <a:cubicBezTo>
                      <a:pt x="395456" y="64418"/>
                      <a:pt x="386808" y="68000"/>
                      <a:pt x="377790"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50" id="50"/>
              <p:cNvSpPr txBox="true"/>
              <p:nvPr/>
            </p:nvSpPr>
            <p:spPr>
              <a:xfrm>
                <a:off x="0" y="47625"/>
                <a:ext cx="411790" cy="20375"/>
              </a:xfrm>
              <a:prstGeom prst="rect">
                <a:avLst/>
              </a:prstGeom>
            </p:spPr>
            <p:txBody>
              <a:bodyPr anchor="ctr" rtlCol="false" tIns="46671" lIns="46671" bIns="46671" rIns="46671"/>
              <a:lstStyle/>
              <a:p>
                <a:pPr algn="ctr">
                  <a:lnSpc>
                    <a:spcPts val="2375"/>
                  </a:lnSpc>
                </a:pPr>
              </a:p>
            </p:txBody>
          </p:sp>
        </p:grpSp>
        <p:sp>
          <p:nvSpPr>
            <p:cNvPr name="TextBox 51" id="51"/>
            <p:cNvSpPr txBox="true"/>
            <p:nvPr/>
          </p:nvSpPr>
          <p:spPr>
            <a:xfrm rot="0">
              <a:off x="2800870" y="5851945"/>
              <a:ext cx="1204991"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MYSURU</a:t>
              </a:r>
            </a:p>
          </p:txBody>
        </p:sp>
        <p:sp>
          <p:nvSpPr>
            <p:cNvPr name="TextBox 52" id="52"/>
            <p:cNvSpPr txBox="true"/>
            <p:nvPr/>
          </p:nvSpPr>
          <p:spPr>
            <a:xfrm rot="0">
              <a:off x="3968136" y="5861470"/>
              <a:ext cx="446805"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4</a:t>
              </a:r>
            </a:p>
          </p:txBody>
        </p:sp>
        <p:grpSp>
          <p:nvGrpSpPr>
            <p:cNvPr name="Group 53" id="53"/>
            <p:cNvGrpSpPr/>
            <p:nvPr/>
          </p:nvGrpSpPr>
          <p:grpSpPr>
            <a:xfrm rot="0">
              <a:off x="3755507" y="1989658"/>
              <a:ext cx="2101761" cy="275037"/>
              <a:chOff x="0" y="0"/>
              <a:chExt cx="519641" cy="68000"/>
            </a:xfrm>
          </p:grpSpPr>
          <p:sp>
            <p:nvSpPr>
              <p:cNvPr name="Freeform 54" id="54"/>
              <p:cNvSpPr/>
              <p:nvPr/>
            </p:nvSpPr>
            <p:spPr>
              <a:xfrm flipH="false" flipV="false" rot="0">
                <a:off x="0" y="0"/>
                <a:ext cx="519641" cy="68000"/>
              </a:xfrm>
              <a:custGeom>
                <a:avLst/>
                <a:gdLst/>
                <a:ahLst/>
                <a:cxnLst/>
                <a:rect r="r" b="b" t="t" l="l"/>
                <a:pathLst>
                  <a:path h="68000" w="519641">
                    <a:moveTo>
                      <a:pt x="34000" y="0"/>
                    </a:moveTo>
                    <a:lnTo>
                      <a:pt x="485641" y="0"/>
                    </a:lnTo>
                    <a:cubicBezTo>
                      <a:pt x="494658" y="0"/>
                      <a:pt x="503306" y="3582"/>
                      <a:pt x="509683" y="9958"/>
                    </a:cubicBezTo>
                    <a:cubicBezTo>
                      <a:pt x="516059" y="16335"/>
                      <a:pt x="519641" y="24983"/>
                      <a:pt x="519641" y="34000"/>
                    </a:cubicBezTo>
                    <a:lnTo>
                      <a:pt x="519641" y="34000"/>
                    </a:lnTo>
                    <a:cubicBezTo>
                      <a:pt x="519641" y="43018"/>
                      <a:pt x="516059" y="51666"/>
                      <a:pt x="509683" y="58042"/>
                    </a:cubicBezTo>
                    <a:cubicBezTo>
                      <a:pt x="503306" y="64418"/>
                      <a:pt x="494658" y="68000"/>
                      <a:pt x="48564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55" id="55"/>
              <p:cNvSpPr txBox="true"/>
              <p:nvPr/>
            </p:nvSpPr>
            <p:spPr>
              <a:xfrm>
                <a:off x="0" y="47625"/>
                <a:ext cx="519641" cy="20375"/>
              </a:xfrm>
              <a:prstGeom prst="rect">
                <a:avLst/>
              </a:prstGeom>
            </p:spPr>
            <p:txBody>
              <a:bodyPr anchor="ctr" rtlCol="false" tIns="46671" lIns="46671" bIns="46671" rIns="46671"/>
              <a:lstStyle/>
              <a:p>
                <a:pPr algn="ctr">
                  <a:lnSpc>
                    <a:spcPts val="2375"/>
                  </a:lnSpc>
                </a:pPr>
              </a:p>
            </p:txBody>
          </p:sp>
        </p:grpSp>
        <p:sp>
          <p:nvSpPr>
            <p:cNvPr name="TextBox 56" id="56"/>
            <p:cNvSpPr txBox="true"/>
            <p:nvPr/>
          </p:nvSpPr>
          <p:spPr>
            <a:xfrm rot="0">
              <a:off x="3842862" y="2023446"/>
              <a:ext cx="1520586"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HYDERABAD</a:t>
              </a:r>
            </a:p>
          </p:txBody>
        </p:sp>
        <p:sp>
          <p:nvSpPr>
            <p:cNvPr name="TextBox 57" id="57"/>
            <p:cNvSpPr txBox="true"/>
            <p:nvPr/>
          </p:nvSpPr>
          <p:spPr>
            <a:xfrm rot="0">
              <a:off x="5305110" y="2032971"/>
              <a:ext cx="563826"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7</a:t>
              </a:r>
            </a:p>
          </p:txBody>
        </p:sp>
        <p:grpSp>
          <p:nvGrpSpPr>
            <p:cNvPr name="Group 58" id="58"/>
            <p:cNvGrpSpPr/>
            <p:nvPr/>
          </p:nvGrpSpPr>
          <p:grpSpPr>
            <a:xfrm rot="0">
              <a:off x="9756913" y="1776031"/>
              <a:ext cx="2778383" cy="275037"/>
              <a:chOff x="0" y="0"/>
              <a:chExt cx="686930" cy="68000"/>
            </a:xfrm>
          </p:grpSpPr>
          <p:sp>
            <p:nvSpPr>
              <p:cNvPr name="Freeform 59" id="59"/>
              <p:cNvSpPr/>
              <p:nvPr/>
            </p:nvSpPr>
            <p:spPr>
              <a:xfrm flipH="false" flipV="false" rot="0">
                <a:off x="0" y="0"/>
                <a:ext cx="686930" cy="68000"/>
              </a:xfrm>
              <a:custGeom>
                <a:avLst/>
                <a:gdLst/>
                <a:ahLst/>
                <a:cxnLst/>
                <a:rect r="r" b="b" t="t" l="l"/>
                <a:pathLst>
                  <a:path h="68000" w="686930">
                    <a:moveTo>
                      <a:pt x="34000" y="0"/>
                    </a:moveTo>
                    <a:lnTo>
                      <a:pt x="652929" y="0"/>
                    </a:lnTo>
                    <a:cubicBezTo>
                      <a:pt x="661947" y="0"/>
                      <a:pt x="670595" y="3582"/>
                      <a:pt x="676971" y="9958"/>
                    </a:cubicBezTo>
                    <a:cubicBezTo>
                      <a:pt x="683347" y="16335"/>
                      <a:pt x="686930" y="24983"/>
                      <a:pt x="686930" y="34000"/>
                    </a:cubicBezTo>
                    <a:lnTo>
                      <a:pt x="686930" y="34000"/>
                    </a:lnTo>
                    <a:cubicBezTo>
                      <a:pt x="686930" y="43018"/>
                      <a:pt x="683347" y="51666"/>
                      <a:pt x="676971" y="58042"/>
                    </a:cubicBezTo>
                    <a:cubicBezTo>
                      <a:pt x="670595" y="64418"/>
                      <a:pt x="661947" y="68000"/>
                      <a:pt x="652929"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60" id="60"/>
              <p:cNvSpPr txBox="true"/>
              <p:nvPr/>
            </p:nvSpPr>
            <p:spPr>
              <a:xfrm>
                <a:off x="0" y="47625"/>
                <a:ext cx="686930" cy="20375"/>
              </a:xfrm>
              <a:prstGeom prst="rect">
                <a:avLst/>
              </a:prstGeom>
            </p:spPr>
            <p:txBody>
              <a:bodyPr anchor="ctr" rtlCol="false" tIns="46671" lIns="46671" bIns="46671" rIns="46671"/>
              <a:lstStyle/>
              <a:p>
                <a:pPr algn="ctr">
                  <a:lnSpc>
                    <a:spcPts val="2375"/>
                  </a:lnSpc>
                </a:pPr>
              </a:p>
            </p:txBody>
          </p:sp>
        </p:grpSp>
        <p:sp>
          <p:nvSpPr>
            <p:cNvPr name="TextBox 61" id="61"/>
            <p:cNvSpPr txBox="true"/>
            <p:nvPr/>
          </p:nvSpPr>
          <p:spPr>
            <a:xfrm rot="0">
              <a:off x="9872390" y="1809819"/>
              <a:ext cx="2010110" cy="204971"/>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VISAKHAPATNAM</a:t>
              </a:r>
            </a:p>
          </p:txBody>
        </p:sp>
        <p:sp>
          <p:nvSpPr>
            <p:cNvPr name="TextBox 62" id="62"/>
            <p:cNvSpPr txBox="true"/>
            <p:nvPr/>
          </p:nvSpPr>
          <p:spPr>
            <a:xfrm rot="0">
              <a:off x="11805380" y="1819344"/>
              <a:ext cx="745339"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5</a:t>
              </a:r>
            </a:p>
          </p:txBody>
        </p:sp>
        <p:grpSp>
          <p:nvGrpSpPr>
            <p:cNvPr name="Group 63" id="63"/>
            <p:cNvGrpSpPr/>
            <p:nvPr/>
          </p:nvGrpSpPr>
          <p:grpSpPr>
            <a:xfrm rot="0">
              <a:off x="8005880" y="2590736"/>
              <a:ext cx="2101761" cy="275037"/>
              <a:chOff x="0" y="0"/>
              <a:chExt cx="519641" cy="68000"/>
            </a:xfrm>
          </p:grpSpPr>
          <p:sp>
            <p:nvSpPr>
              <p:cNvPr name="Freeform 64" id="64"/>
              <p:cNvSpPr/>
              <p:nvPr/>
            </p:nvSpPr>
            <p:spPr>
              <a:xfrm flipH="false" flipV="false" rot="0">
                <a:off x="0" y="0"/>
                <a:ext cx="519641" cy="68000"/>
              </a:xfrm>
              <a:custGeom>
                <a:avLst/>
                <a:gdLst/>
                <a:ahLst/>
                <a:cxnLst/>
                <a:rect r="r" b="b" t="t" l="l"/>
                <a:pathLst>
                  <a:path h="68000" w="519641">
                    <a:moveTo>
                      <a:pt x="34000" y="0"/>
                    </a:moveTo>
                    <a:lnTo>
                      <a:pt x="485641" y="0"/>
                    </a:lnTo>
                    <a:cubicBezTo>
                      <a:pt x="494658" y="0"/>
                      <a:pt x="503306" y="3582"/>
                      <a:pt x="509683" y="9958"/>
                    </a:cubicBezTo>
                    <a:cubicBezTo>
                      <a:pt x="516059" y="16335"/>
                      <a:pt x="519641" y="24983"/>
                      <a:pt x="519641" y="34000"/>
                    </a:cubicBezTo>
                    <a:lnTo>
                      <a:pt x="519641" y="34000"/>
                    </a:lnTo>
                    <a:cubicBezTo>
                      <a:pt x="519641" y="43018"/>
                      <a:pt x="516059" y="51666"/>
                      <a:pt x="509683" y="58042"/>
                    </a:cubicBezTo>
                    <a:cubicBezTo>
                      <a:pt x="503306" y="64418"/>
                      <a:pt x="494658" y="68000"/>
                      <a:pt x="48564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65" id="65"/>
              <p:cNvSpPr txBox="true"/>
              <p:nvPr/>
            </p:nvSpPr>
            <p:spPr>
              <a:xfrm>
                <a:off x="0" y="47625"/>
                <a:ext cx="519641" cy="20375"/>
              </a:xfrm>
              <a:prstGeom prst="rect">
                <a:avLst/>
              </a:prstGeom>
            </p:spPr>
            <p:txBody>
              <a:bodyPr anchor="ctr" rtlCol="false" tIns="46671" lIns="46671" bIns="46671" rIns="46671"/>
              <a:lstStyle/>
              <a:p>
                <a:pPr algn="ctr">
                  <a:lnSpc>
                    <a:spcPts val="2375"/>
                  </a:lnSpc>
                </a:pPr>
              </a:p>
            </p:txBody>
          </p:sp>
        </p:grpSp>
        <p:sp>
          <p:nvSpPr>
            <p:cNvPr name="TextBox 66" id="66"/>
            <p:cNvSpPr txBox="true"/>
            <p:nvPr/>
          </p:nvSpPr>
          <p:spPr>
            <a:xfrm rot="0">
              <a:off x="8093235" y="2624525"/>
              <a:ext cx="1520586" cy="204849"/>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VIJAYAWADA</a:t>
              </a:r>
            </a:p>
          </p:txBody>
        </p:sp>
        <p:sp>
          <p:nvSpPr>
            <p:cNvPr name="TextBox 67" id="67"/>
            <p:cNvSpPr txBox="true"/>
            <p:nvPr/>
          </p:nvSpPr>
          <p:spPr>
            <a:xfrm rot="0">
              <a:off x="9555482" y="2634050"/>
              <a:ext cx="563826"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2</a:t>
              </a:r>
            </a:p>
          </p:txBody>
        </p:sp>
        <p:grpSp>
          <p:nvGrpSpPr>
            <p:cNvPr name="Group 68" id="68"/>
            <p:cNvGrpSpPr/>
            <p:nvPr/>
          </p:nvGrpSpPr>
          <p:grpSpPr>
            <a:xfrm rot="0">
              <a:off x="7872910" y="4880409"/>
              <a:ext cx="2101761" cy="275037"/>
              <a:chOff x="0" y="0"/>
              <a:chExt cx="519641" cy="68000"/>
            </a:xfrm>
          </p:grpSpPr>
          <p:sp>
            <p:nvSpPr>
              <p:cNvPr name="Freeform 69" id="69"/>
              <p:cNvSpPr/>
              <p:nvPr/>
            </p:nvSpPr>
            <p:spPr>
              <a:xfrm flipH="false" flipV="false" rot="0">
                <a:off x="0" y="0"/>
                <a:ext cx="519641" cy="68000"/>
              </a:xfrm>
              <a:custGeom>
                <a:avLst/>
                <a:gdLst/>
                <a:ahLst/>
                <a:cxnLst/>
                <a:rect r="r" b="b" t="t" l="l"/>
                <a:pathLst>
                  <a:path h="68000" w="519641">
                    <a:moveTo>
                      <a:pt x="34000" y="0"/>
                    </a:moveTo>
                    <a:lnTo>
                      <a:pt x="485641" y="0"/>
                    </a:lnTo>
                    <a:cubicBezTo>
                      <a:pt x="494658" y="0"/>
                      <a:pt x="503306" y="3582"/>
                      <a:pt x="509683" y="9958"/>
                    </a:cubicBezTo>
                    <a:cubicBezTo>
                      <a:pt x="516059" y="16335"/>
                      <a:pt x="519641" y="24983"/>
                      <a:pt x="519641" y="34000"/>
                    </a:cubicBezTo>
                    <a:lnTo>
                      <a:pt x="519641" y="34000"/>
                    </a:lnTo>
                    <a:cubicBezTo>
                      <a:pt x="519641" y="43018"/>
                      <a:pt x="516059" y="51666"/>
                      <a:pt x="509683" y="58042"/>
                    </a:cubicBezTo>
                    <a:cubicBezTo>
                      <a:pt x="503306" y="64418"/>
                      <a:pt x="494658" y="68000"/>
                      <a:pt x="48564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70" id="70"/>
              <p:cNvSpPr txBox="true"/>
              <p:nvPr/>
            </p:nvSpPr>
            <p:spPr>
              <a:xfrm>
                <a:off x="0" y="47625"/>
                <a:ext cx="519641" cy="20375"/>
              </a:xfrm>
              <a:prstGeom prst="rect">
                <a:avLst/>
              </a:prstGeom>
            </p:spPr>
            <p:txBody>
              <a:bodyPr anchor="ctr" rtlCol="false" tIns="46671" lIns="46671" bIns="46671" rIns="46671"/>
              <a:lstStyle/>
              <a:p>
                <a:pPr algn="ctr">
                  <a:lnSpc>
                    <a:spcPts val="2375"/>
                  </a:lnSpc>
                </a:pPr>
              </a:p>
            </p:txBody>
          </p:sp>
        </p:grpSp>
        <p:sp>
          <p:nvSpPr>
            <p:cNvPr name="TextBox 71" id="71"/>
            <p:cNvSpPr txBox="true"/>
            <p:nvPr/>
          </p:nvSpPr>
          <p:spPr>
            <a:xfrm rot="0">
              <a:off x="7960265" y="4914198"/>
              <a:ext cx="1520586" cy="204849"/>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CHENNAI</a:t>
              </a:r>
            </a:p>
          </p:txBody>
        </p:sp>
        <p:sp>
          <p:nvSpPr>
            <p:cNvPr name="TextBox 72" id="72"/>
            <p:cNvSpPr txBox="true"/>
            <p:nvPr/>
          </p:nvSpPr>
          <p:spPr>
            <a:xfrm rot="0">
              <a:off x="9422513" y="4923723"/>
              <a:ext cx="563826"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8</a:t>
              </a:r>
            </a:p>
          </p:txBody>
        </p:sp>
        <p:grpSp>
          <p:nvGrpSpPr>
            <p:cNvPr name="Group 73" id="73"/>
            <p:cNvGrpSpPr/>
            <p:nvPr/>
          </p:nvGrpSpPr>
          <p:grpSpPr>
            <a:xfrm rot="0">
              <a:off x="2954981" y="7825701"/>
              <a:ext cx="2101761" cy="275037"/>
              <a:chOff x="0" y="0"/>
              <a:chExt cx="519641" cy="68000"/>
            </a:xfrm>
          </p:grpSpPr>
          <p:sp>
            <p:nvSpPr>
              <p:cNvPr name="Freeform 74" id="74"/>
              <p:cNvSpPr/>
              <p:nvPr/>
            </p:nvSpPr>
            <p:spPr>
              <a:xfrm flipH="false" flipV="false" rot="0">
                <a:off x="0" y="0"/>
                <a:ext cx="519641" cy="68000"/>
              </a:xfrm>
              <a:custGeom>
                <a:avLst/>
                <a:gdLst/>
                <a:ahLst/>
                <a:cxnLst/>
                <a:rect r="r" b="b" t="t" l="l"/>
                <a:pathLst>
                  <a:path h="68000" w="519641">
                    <a:moveTo>
                      <a:pt x="34000" y="0"/>
                    </a:moveTo>
                    <a:lnTo>
                      <a:pt x="485641" y="0"/>
                    </a:lnTo>
                    <a:cubicBezTo>
                      <a:pt x="494658" y="0"/>
                      <a:pt x="503306" y="3582"/>
                      <a:pt x="509683" y="9958"/>
                    </a:cubicBezTo>
                    <a:cubicBezTo>
                      <a:pt x="516059" y="16335"/>
                      <a:pt x="519641" y="24983"/>
                      <a:pt x="519641" y="34000"/>
                    </a:cubicBezTo>
                    <a:lnTo>
                      <a:pt x="519641" y="34000"/>
                    </a:lnTo>
                    <a:cubicBezTo>
                      <a:pt x="519641" y="43018"/>
                      <a:pt x="516059" y="51666"/>
                      <a:pt x="509683" y="58042"/>
                    </a:cubicBezTo>
                    <a:cubicBezTo>
                      <a:pt x="503306" y="64418"/>
                      <a:pt x="494658" y="68000"/>
                      <a:pt x="48564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75" id="75"/>
              <p:cNvSpPr txBox="true"/>
              <p:nvPr/>
            </p:nvSpPr>
            <p:spPr>
              <a:xfrm>
                <a:off x="0" y="47625"/>
                <a:ext cx="519641" cy="20375"/>
              </a:xfrm>
              <a:prstGeom prst="rect">
                <a:avLst/>
              </a:prstGeom>
            </p:spPr>
            <p:txBody>
              <a:bodyPr anchor="ctr" rtlCol="false" tIns="46671" lIns="46671" bIns="46671" rIns="46671"/>
              <a:lstStyle/>
              <a:p>
                <a:pPr algn="ctr">
                  <a:lnSpc>
                    <a:spcPts val="2375"/>
                  </a:lnSpc>
                </a:pPr>
              </a:p>
            </p:txBody>
          </p:sp>
        </p:grpSp>
        <p:sp>
          <p:nvSpPr>
            <p:cNvPr name="TextBox 76" id="76"/>
            <p:cNvSpPr txBox="true"/>
            <p:nvPr/>
          </p:nvSpPr>
          <p:spPr>
            <a:xfrm rot="0">
              <a:off x="3042336" y="7859490"/>
              <a:ext cx="1520586" cy="204849"/>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TRIVANDRUM</a:t>
              </a:r>
            </a:p>
          </p:txBody>
        </p:sp>
        <p:sp>
          <p:nvSpPr>
            <p:cNvPr name="TextBox 77" id="77"/>
            <p:cNvSpPr txBox="true"/>
            <p:nvPr/>
          </p:nvSpPr>
          <p:spPr>
            <a:xfrm rot="0">
              <a:off x="4504583" y="7869015"/>
              <a:ext cx="563826"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2</a:t>
              </a:r>
            </a:p>
          </p:txBody>
        </p:sp>
        <p:grpSp>
          <p:nvGrpSpPr>
            <p:cNvPr name="Group 78" id="78"/>
            <p:cNvGrpSpPr/>
            <p:nvPr/>
          </p:nvGrpSpPr>
          <p:grpSpPr>
            <a:xfrm rot="0">
              <a:off x="6483681" y="6950155"/>
              <a:ext cx="2101761" cy="275037"/>
              <a:chOff x="0" y="0"/>
              <a:chExt cx="519641" cy="68000"/>
            </a:xfrm>
          </p:grpSpPr>
          <p:sp>
            <p:nvSpPr>
              <p:cNvPr name="Freeform 79" id="79"/>
              <p:cNvSpPr/>
              <p:nvPr/>
            </p:nvSpPr>
            <p:spPr>
              <a:xfrm flipH="false" flipV="false" rot="0">
                <a:off x="0" y="0"/>
                <a:ext cx="519641" cy="68000"/>
              </a:xfrm>
              <a:custGeom>
                <a:avLst/>
                <a:gdLst/>
                <a:ahLst/>
                <a:cxnLst/>
                <a:rect r="r" b="b" t="t" l="l"/>
                <a:pathLst>
                  <a:path h="68000" w="519641">
                    <a:moveTo>
                      <a:pt x="34000" y="0"/>
                    </a:moveTo>
                    <a:lnTo>
                      <a:pt x="485641" y="0"/>
                    </a:lnTo>
                    <a:cubicBezTo>
                      <a:pt x="494658" y="0"/>
                      <a:pt x="503306" y="3582"/>
                      <a:pt x="509683" y="9958"/>
                    </a:cubicBezTo>
                    <a:cubicBezTo>
                      <a:pt x="516059" y="16335"/>
                      <a:pt x="519641" y="24983"/>
                      <a:pt x="519641" y="34000"/>
                    </a:cubicBezTo>
                    <a:lnTo>
                      <a:pt x="519641" y="34000"/>
                    </a:lnTo>
                    <a:cubicBezTo>
                      <a:pt x="519641" y="43018"/>
                      <a:pt x="516059" y="51666"/>
                      <a:pt x="509683" y="58042"/>
                    </a:cubicBezTo>
                    <a:cubicBezTo>
                      <a:pt x="503306" y="64418"/>
                      <a:pt x="494658" y="68000"/>
                      <a:pt x="48564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80" id="80"/>
              <p:cNvSpPr txBox="true"/>
              <p:nvPr/>
            </p:nvSpPr>
            <p:spPr>
              <a:xfrm>
                <a:off x="0" y="47625"/>
                <a:ext cx="519641" cy="20375"/>
              </a:xfrm>
              <a:prstGeom prst="rect">
                <a:avLst/>
              </a:prstGeom>
            </p:spPr>
            <p:txBody>
              <a:bodyPr anchor="ctr" rtlCol="false" tIns="46671" lIns="46671" bIns="46671" rIns="46671"/>
              <a:lstStyle/>
              <a:p>
                <a:pPr algn="ctr">
                  <a:lnSpc>
                    <a:spcPts val="2375"/>
                  </a:lnSpc>
                </a:pPr>
              </a:p>
            </p:txBody>
          </p:sp>
        </p:grpSp>
        <p:sp>
          <p:nvSpPr>
            <p:cNvPr name="TextBox 81" id="81"/>
            <p:cNvSpPr txBox="true"/>
            <p:nvPr/>
          </p:nvSpPr>
          <p:spPr>
            <a:xfrm rot="0">
              <a:off x="6571036" y="6983944"/>
              <a:ext cx="1520586" cy="204849"/>
            </a:xfrm>
            <a:prstGeom prst="rect">
              <a:avLst/>
            </a:prstGeom>
          </p:spPr>
          <p:txBody>
            <a:bodyPr anchor="t" rtlCol="false" tIns="0" lIns="0" bIns="0" rIns="0">
              <a:spAutoFit/>
            </a:bodyPr>
            <a:lstStyle/>
            <a:p>
              <a:pPr algn="ctr" marL="0" indent="0" lvl="0">
                <a:lnSpc>
                  <a:spcPts val="1102"/>
                </a:lnSpc>
                <a:spcBef>
                  <a:spcPct val="0"/>
                </a:spcBef>
              </a:pPr>
              <a:r>
                <a:rPr lang="en-US" sz="1102" spc="155">
                  <a:solidFill>
                    <a:srgbClr val="E8E7E7"/>
                  </a:solidFill>
                  <a:latin typeface="Ramabhadra"/>
                </a:rPr>
                <a:t>MADURAI</a:t>
              </a:r>
            </a:p>
          </p:txBody>
        </p:sp>
        <p:sp>
          <p:nvSpPr>
            <p:cNvPr name="TextBox 82" id="82"/>
            <p:cNvSpPr txBox="true"/>
            <p:nvPr/>
          </p:nvSpPr>
          <p:spPr>
            <a:xfrm rot="0">
              <a:off x="8033283" y="6993469"/>
              <a:ext cx="563826" cy="210185"/>
            </a:xfrm>
            <a:prstGeom prst="rect">
              <a:avLst/>
            </a:prstGeom>
          </p:spPr>
          <p:txBody>
            <a:bodyPr anchor="t" rtlCol="false" tIns="0" lIns="0" bIns="0" rIns="0">
              <a:spAutoFit/>
            </a:bodyPr>
            <a:lstStyle/>
            <a:p>
              <a:pPr algn="ctr" marL="0" indent="0" lvl="0">
                <a:lnSpc>
                  <a:spcPts val="1194"/>
                </a:lnSpc>
                <a:spcBef>
                  <a:spcPct val="0"/>
                </a:spcBef>
              </a:pPr>
              <a:r>
                <a:rPr lang="en-US" sz="1194" spc="66">
                  <a:solidFill>
                    <a:srgbClr val="E3663C"/>
                  </a:solidFill>
                  <a:latin typeface="Canva Sans Bold"/>
                </a:rPr>
                <a:t>4</a:t>
              </a:r>
            </a:p>
          </p:txBody>
        </p:sp>
      </p:grpSp>
      <p:grpSp>
        <p:nvGrpSpPr>
          <p:cNvPr name="Group 83" id="83"/>
          <p:cNvGrpSpPr/>
          <p:nvPr/>
        </p:nvGrpSpPr>
        <p:grpSpPr>
          <a:xfrm rot="0">
            <a:off x="13861317" y="1606062"/>
            <a:ext cx="3139070" cy="3820790"/>
            <a:chOff x="0" y="0"/>
            <a:chExt cx="1384404" cy="1685058"/>
          </a:xfrm>
        </p:grpSpPr>
        <p:sp>
          <p:nvSpPr>
            <p:cNvPr name="Freeform 84" id="84"/>
            <p:cNvSpPr/>
            <p:nvPr/>
          </p:nvSpPr>
          <p:spPr>
            <a:xfrm flipH="false" flipV="false" rot="0">
              <a:off x="0" y="0"/>
              <a:ext cx="1384404" cy="1685058"/>
            </a:xfrm>
            <a:custGeom>
              <a:avLst/>
              <a:gdLst/>
              <a:ahLst/>
              <a:cxnLst/>
              <a:rect r="r" b="b" t="t" l="l"/>
              <a:pathLst>
                <a:path h="1685058" w="1384404">
                  <a:moveTo>
                    <a:pt x="36995" y="0"/>
                  </a:moveTo>
                  <a:lnTo>
                    <a:pt x="1347409" y="0"/>
                  </a:lnTo>
                  <a:cubicBezTo>
                    <a:pt x="1367841" y="0"/>
                    <a:pt x="1384404" y="16563"/>
                    <a:pt x="1384404" y="36995"/>
                  </a:cubicBezTo>
                  <a:lnTo>
                    <a:pt x="1384404" y="1648063"/>
                  </a:lnTo>
                  <a:cubicBezTo>
                    <a:pt x="1384404" y="1657875"/>
                    <a:pt x="1380506" y="1667285"/>
                    <a:pt x="1373568" y="1674223"/>
                  </a:cubicBezTo>
                  <a:cubicBezTo>
                    <a:pt x="1366630" y="1681160"/>
                    <a:pt x="1357221" y="1685058"/>
                    <a:pt x="1347409" y="1685058"/>
                  </a:cubicBezTo>
                  <a:lnTo>
                    <a:pt x="36995" y="1685058"/>
                  </a:lnTo>
                  <a:cubicBezTo>
                    <a:pt x="16563" y="1685058"/>
                    <a:pt x="0" y="1668495"/>
                    <a:pt x="0" y="1648063"/>
                  </a:cubicBezTo>
                  <a:lnTo>
                    <a:pt x="0" y="36995"/>
                  </a:lnTo>
                  <a:cubicBezTo>
                    <a:pt x="0" y="27183"/>
                    <a:pt x="3898" y="17773"/>
                    <a:pt x="10835" y="10835"/>
                  </a:cubicBezTo>
                  <a:cubicBezTo>
                    <a:pt x="17773" y="3898"/>
                    <a:pt x="27183" y="0"/>
                    <a:pt x="36995" y="0"/>
                  </a:cubicBezTo>
                  <a:close/>
                </a:path>
              </a:pathLst>
            </a:custGeom>
            <a:solidFill>
              <a:srgbClr val="72D402"/>
            </a:solidFill>
          </p:spPr>
        </p:sp>
        <p:sp>
          <p:nvSpPr>
            <p:cNvPr name="TextBox 85" id="85"/>
            <p:cNvSpPr txBox="true"/>
            <p:nvPr/>
          </p:nvSpPr>
          <p:spPr>
            <a:xfrm>
              <a:off x="0" y="-57150"/>
              <a:ext cx="1384404" cy="1742208"/>
            </a:xfrm>
            <a:prstGeom prst="rect">
              <a:avLst/>
            </a:prstGeom>
          </p:spPr>
          <p:txBody>
            <a:bodyPr anchor="ctr" rtlCol="false" tIns="50800" lIns="50800" bIns="50800" rIns="50800"/>
            <a:lstStyle/>
            <a:p>
              <a:pPr algn="ctr">
                <a:lnSpc>
                  <a:spcPts val="2659"/>
                </a:lnSpc>
              </a:pPr>
            </a:p>
          </p:txBody>
        </p:sp>
      </p:grpSp>
      <p:grpSp>
        <p:nvGrpSpPr>
          <p:cNvPr name="Group 86" id="86"/>
          <p:cNvGrpSpPr/>
          <p:nvPr/>
        </p:nvGrpSpPr>
        <p:grpSpPr>
          <a:xfrm rot="0">
            <a:off x="13665639" y="6706435"/>
            <a:ext cx="3530426" cy="2791774"/>
            <a:chOff x="0" y="0"/>
            <a:chExt cx="1557001" cy="1231238"/>
          </a:xfrm>
        </p:grpSpPr>
        <p:sp>
          <p:nvSpPr>
            <p:cNvPr name="Freeform 87" id="87"/>
            <p:cNvSpPr/>
            <p:nvPr/>
          </p:nvSpPr>
          <p:spPr>
            <a:xfrm flipH="false" flipV="false" rot="0">
              <a:off x="0" y="0"/>
              <a:ext cx="1557001" cy="1231238"/>
            </a:xfrm>
            <a:custGeom>
              <a:avLst/>
              <a:gdLst/>
              <a:ahLst/>
              <a:cxnLst/>
              <a:rect r="r" b="b" t="t" l="l"/>
              <a:pathLst>
                <a:path h="1231238" w="1557001">
                  <a:moveTo>
                    <a:pt x="32894" y="0"/>
                  </a:moveTo>
                  <a:lnTo>
                    <a:pt x="1524107" y="0"/>
                  </a:lnTo>
                  <a:cubicBezTo>
                    <a:pt x="1532831" y="0"/>
                    <a:pt x="1541197" y="3466"/>
                    <a:pt x="1547366" y="9634"/>
                  </a:cubicBezTo>
                  <a:cubicBezTo>
                    <a:pt x="1553535" y="15803"/>
                    <a:pt x="1557001" y="24170"/>
                    <a:pt x="1557001" y="32894"/>
                  </a:cubicBezTo>
                  <a:lnTo>
                    <a:pt x="1557001" y="1198344"/>
                  </a:lnTo>
                  <a:cubicBezTo>
                    <a:pt x="1557001" y="1216511"/>
                    <a:pt x="1542274" y="1231238"/>
                    <a:pt x="1524107" y="1231238"/>
                  </a:cubicBezTo>
                  <a:lnTo>
                    <a:pt x="32894" y="1231238"/>
                  </a:lnTo>
                  <a:cubicBezTo>
                    <a:pt x="14727" y="1231238"/>
                    <a:pt x="0" y="1216511"/>
                    <a:pt x="0" y="1198344"/>
                  </a:cubicBezTo>
                  <a:lnTo>
                    <a:pt x="0" y="32894"/>
                  </a:lnTo>
                  <a:cubicBezTo>
                    <a:pt x="0" y="14727"/>
                    <a:pt x="14727" y="0"/>
                    <a:pt x="32894" y="0"/>
                  </a:cubicBezTo>
                  <a:close/>
                </a:path>
              </a:pathLst>
            </a:custGeom>
            <a:solidFill>
              <a:srgbClr val="2F2F30"/>
            </a:solidFill>
          </p:spPr>
        </p:sp>
        <p:sp>
          <p:nvSpPr>
            <p:cNvPr name="TextBox 88" id="88"/>
            <p:cNvSpPr txBox="true"/>
            <p:nvPr/>
          </p:nvSpPr>
          <p:spPr>
            <a:xfrm>
              <a:off x="0" y="-57150"/>
              <a:ext cx="1557001" cy="1288388"/>
            </a:xfrm>
            <a:prstGeom prst="rect">
              <a:avLst/>
            </a:prstGeom>
          </p:spPr>
          <p:txBody>
            <a:bodyPr anchor="ctr" rtlCol="false" tIns="50800" lIns="50800" bIns="50800" rIns="50800"/>
            <a:lstStyle/>
            <a:p>
              <a:pPr algn="ctr">
                <a:lnSpc>
                  <a:spcPts val="2659"/>
                </a:lnSpc>
              </a:pPr>
            </a:p>
          </p:txBody>
        </p:sp>
      </p:grpSp>
      <p:grpSp>
        <p:nvGrpSpPr>
          <p:cNvPr name="Group 89" id="89"/>
          <p:cNvGrpSpPr/>
          <p:nvPr/>
        </p:nvGrpSpPr>
        <p:grpSpPr>
          <a:xfrm rot="0">
            <a:off x="14646801" y="5919718"/>
            <a:ext cx="1573433" cy="1573433"/>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142875" cap="sq">
              <a:solidFill>
                <a:srgbClr val="2F2F30"/>
              </a:solidFill>
              <a:prstDash val="solid"/>
              <a:miter/>
            </a:ln>
          </p:spPr>
        </p:sp>
        <p:sp>
          <p:nvSpPr>
            <p:cNvPr name="TextBox 91" id="9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92" id="92"/>
          <p:cNvGrpSpPr/>
          <p:nvPr/>
        </p:nvGrpSpPr>
        <p:grpSpPr>
          <a:xfrm rot="0">
            <a:off x="14644136" y="819120"/>
            <a:ext cx="1573433" cy="1573433"/>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2F30"/>
            </a:solidFill>
            <a:ln w="142875" cap="sq">
              <a:solidFill>
                <a:srgbClr val="72D402"/>
              </a:solidFill>
              <a:prstDash val="solid"/>
              <a:miter/>
            </a:ln>
          </p:spPr>
        </p:sp>
        <p:sp>
          <p:nvSpPr>
            <p:cNvPr name="TextBox 94" id="9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95" id="95"/>
          <p:cNvSpPr/>
          <p:nvPr/>
        </p:nvSpPr>
        <p:spPr>
          <a:xfrm flipH="false" flipV="false" rot="-2761865">
            <a:off x="15014202" y="1362005"/>
            <a:ext cx="837241" cy="333667"/>
          </a:xfrm>
          <a:custGeom>
            <a:avLst/>
            <a:gdLst/>
            <a:ahLst/>
            <a:cxnLst/>
            <a:rect r="r" b="b" t="t" l="l"/>
            <a:pathLst>
              <a:path h="333667" w="837241">
                <a:moveTo>
                  <a:pt x="0" y="0"/>
                </a:moveTo>
                <a:lnTo>
                  <a:pt x="837241" y="0"/>
                </a:lnTo>
                <a:lnTo>
                  <a:pt x="837241" y="333667"/>
                </a:lnTo>
                <a:lnTo>
                  <a:pt x="0" y="333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6" id="96"/>
          <p:cNvSpPr/>
          <p:nvPr/>
        </p:nvSpPr>
        <p:spPr>
          <a:xfrm flipH="false" flipV="false" rot="0">
            <a:off x="15022810" y="6276000"/>
            <a:ext cx="873000" cy="775878"/>
          </a:xfrm>
          <a:custGeom>
            <a:avLst/>
            <a:gdLst/>
            <a:ahLst/>
            <a:cxnLst/>
            <a:rect r="r" b="b" t="t" l="l"/>
            <a:pathLst>
              <a:path h="775878" w="873000">
                <a:moveTo>
                  <a:pt x="0" y="0"/>
                </a:moveTo>
                <a:lnTo>
                  <a:pt x="873000" y="0"/>
                </a:lnTo>
                <a:lnTo>
                  <a:pt x="873000" y="775879"/>
                </a:lnTo>
                <a:lnTo>
                  <a:pt x="0" y="775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7" id="97"/>
          <p:cNvSpPr/>
          <p:nvPr/>
        </p:nvSpPr>
        <p:spPr>
          <a:xfrm flipH="false" flipV="false" rot="0">
            <a:off x="14430601" y="2898797"/>
            <a:ext cx="333167" cy="333167"/>
          </a:xfrm>
          <a:custGeom>
            <a:avLst/>
            <a:gdLst/>
            <a:ahLst/>
            <a:cxnLst/>
            <a:rect r="r" b="b" t="t" l="l"/>
            <a:pathLst>
              <a:path h="333167" w="333167">
                <a:moveTo>
                  <a:pt x="0" y="0"/>
                </a:moveTo>
                <a:lnTo>
                  <a:pt x="333167" y="0"/>
                </a:lnTo>
                <a:lnTo>
                  <a:pt x="333167" y="333167"/>
                </a:lnTo>
                <a:lnTo>
                  <a:pt x="0" y="3331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8" id="98"/>
          <p:cNvSpPr/>
          <p:nvPr/>
        </p:nvSpPr>
        <p:spPr>
          <a:xfrm flipH="false" flipV="false" rot="0">
            <a:off x="14430601" y="3390293"/>
            <a:ext cx="333167" cy="333167"/>
          </a:xfrm>
          <a:custGeom>
            <a:avLst/>
            <a:gdLst/>
            <a:ahLst/>
            <a:cxnLst/>
            <a:rect r="r" b="b" t="t" l="l"/>
            <a:pathLst>
              <a:path h="333167" w="333167">
                <a:moveTo>
                  <a:pt x="0" y="0"/>
                </a:moveTo>
                <a:lnTo>
                  <a:pt x="333167" y="0"/>
                </a:lnTo>
                <a:lnTo>
                  <a:pt x="333167" y="333167"/>
                </a:lnTo>
                <a:lnTo>
                  <a:pt x="0" y="3331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9" id="99"/>
          <p:cNvSpPr/>
          <p:nvPr/>
        </p:nvSpPr>
        <p:spPr>
          <a:xfrm flipH="false" flipV="false" rot="0">
            <a:off x="14430601" y="3881789"/>
            <a:ext cx="333167" cy="333167"/>
          </a:xfrm>
          <a:custGeom>
            <a:avLst/>
            <a:gdLst/>
            <a:ahLst/>
            <a:cxnLst/>
            <a:rect r="r" b="b" t="t" l="l"/>
            <a:pathLst>
              <a:path h="333167" w="333167">
                <a:moveTo>
                  <a:pt x="0" y="0"/>
                </a:moveTo>
                <a:lnTo>
                  <a:pt x="333167" y="0"/>
                </a:lnTo>
                <a:lnTo>
                  <a:pt x="333167" y="333167"/>
                </a:lnTo>
                <a:lnTo>
                  <a:pt x="0" y="3331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0" id="100"/>
          <p:cNvSpPr/>
          <p:nvPr/>
        </p:nvSpPr>
        <p:spPr>
          <a:xfrm flipH="false" flipV="false" rot="0">
            <a:off x="14430601" y="4373285"/>
            <a:ext cx="333167" cy="333167"/>
          </a:xfrm>
          <a:custGeom>
            <a:avLst/>
            <a:gdLst/>
            <a:ahLst/>
            <a:cxnLst/>
            <a:rect r="r" b="b" t="t" l="l"/>
            <a:pathLst>
              <a:path h="333167" w="333167">
                <a:moveTo>
                  <a:pt x="0" y="0"/>
                </a:moveTo>
                <a:lnTo>
                  <a:pt x="333167" y="0"/>
                </a:lnTo>
                <a:lnTo>
                  <a:pt x="333167" y="333167"/>
                </a:lnTo>
                <a:lnTo>
                  <a:pt x="0" y="3331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1" id="101"/>
          <p:cNvSpPr/>
          <p:nvPr/>
        </p:nvSpPr>
        <p:spPr>
          <a:xfrm flipH="false" flipV="false" rot="0">
            <a:off x="14430601" y="4864781"/>
            <a:ext cx="333167" cy="333167"/>
          </a:xfrm>
          <a:custGeom>
            <a:avLst/>
            <a:gdLst/>
            <a:ahLst/>
            <a:cxnLst/>
            <a:rect r="r" b="b" t="t" l="l"/>
            <a:pathLst>
              <a:path h="333167" w="333167">
                <a:moveTo>
                  <a:pt x="0" y="0"/>
                </a:moveTo>
                <a:lnTo>
                  <a:pt x="333167" y="0"/>
                </a:lnTo>
                <a:lnTo>
                  <a:pt x="333167" y="333167"/>
                </a:lnTo>
                <a:lnTo>
                  <a:pt x="0" y="3331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2" id="102"/>
          <p:cNvSpPr/>
          <p:nvPr/>
        </p:nvSpPr>
        <p:spPr>
          <a:xfrm flipH="false" flipV="false" rot="0">
            <a:off x="13859851" y="7990044"/>
            <a:ext cx="333167" cy="333167"/>
          </a:xfrm>
          <a:custGeom>
            <a:avLst/>
            <a:gdLst/>
            <a:ahLst/>
            <a:cxnLst/>
            <a:rect r="r" b="b" t="t" l="l"/>
            <a:pathLst>
              <a:path h="333167" w="333167">
                <a:moveTo>
                  <a:pt x="0" y="0"/>
                </a:moveTo>
                <a:lnTo>
                  <a:pt x="333167" y="0"/>
                </a:lnTo>
                <a:lnTo>
                  <a:pt x="333167" y="333167"/>
                </a:lnTo>
                <a:lnTo>
                  <a:pt x="0" y="3331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3" id="103"/>
          <p:cNvSpPr/>
          <p:nvPr/>
        </p:nvSpPr>
        <p:spPr>
          <a:xfrm flipH="false" flipV="false" rot="0">
            <a:off x="13859851" y="8827026"/>
            <a:ext cx="333167" cy="333167"/>
          </a:xfrm>
          <a:custGeom>
            <a:avLst/>
            <a:gdLst/>
            <a:ahLst/>
            <a:cxnLst/>
            <a:rect r="r" b="b" t="t" l="l"/>
            <a:pathLst>
              <a:path h="333167" w="333167">
                <a:moveTo>
                  <a:pt x="0" y="0"/>
                </a:moveTo>
                <a:lnTo>
                  <a:pt x="333167" y="0"/>
                </a:lnTo>
                <a:lnTo>
                  <a:pt x="333167" y="333167"/>
                </a:lnTo>
                <a:lnTo>
                  <a:pt x="0" y="3331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4" id="104"/>
          <p:cNvSpPr txBox="true"/>
          <p:nvPr/>
        </p:nvSpPr>
        <p:spPr>
          <a:xfrm rot="0">
            <a:off x="4057196" y="989803"/>
            <a:ext cx="7306971" cy="281940"/>
          </a:xfrm>
          <a:prstGeom prst="rect">
            <a:avLst/>
          </a:prstGeom>
        </p:spPr>
        <p:txBody>
          <a:bodyPr anchor="t" rtlCol="false" tIns="0" lIns="0" bIns="0" rIns="0">
            <a:spAutoFit/>
          </a:bodyPr>
          <a:lstStyle/>
          <a:p>
            <a:pPr algn="ctr">
              <a:lnSpc>
                <a:spcPts val="2100"/>
              </a:lnSpc>
            </a:pPr>
            <a:r>
              <a:rPr lang="en-US" sz="2100" spc="420">
                <a:solidFill>
                  <a:srgbClr val="282C5C"/>
                </a:solidFill>
                <a:latin typeface="Open Sans Bold"/>
              </a:rPr>
              <a:t>ATLIQ MART RETAIL MARKET, &amp; #STORES</a:t>
            </a:r>
          </a:p>
        </p:txBody>
      </p:sp>
      <p:sp>
        <p:nvSpPr>
          <p:cNvPr name="TextBox 105" id="105"/>
          <p:cNvSpPr txBox="true"/>
          <p:nvPr/>
        </p:nvSpPr>
        <p:spPr>
          <a:xfrm rot="0">
            <a:off x="14605306" y="2485130"/>
            <a:ext cx="1651092" cy="278043"/>
          </a:xfrm>
          <a:prstGeom prst="rect">
            <a:avLst/>
          </a:prstGeom>
        </p:spPr>
        <p:txBody>
          <a:bodyPr anchor="t" rtlCol="false" tIns="0" lIns="0" bIns="0" rIns="0">
            <a:spAutoFit/>
          </a:bodyPr>
          <a:lstStyle/>
          <a:p>
            <a:pPr algn="ctr">
              <a:lnSpc>
                <a:spcPts val="2060"/>
              </a:lnSpc>
            </a:pPr>
            <a:r>
              <a:rPr lang="en-US" sz="1791" spc="-53">
                <a:solidFill>
                  <a:srgbClr val="325288"/>
                </a:solidFill>
                <a:latin typeface="Poppins Semi-Bold"/>
              </a:rPr>
              <a:t>PROMOTIONS</a:t>
            </a:r>
          </a:p>
        </p:txBody>
      </p:sp>
      <p:sp>
        <p:nvSpPr>
          <p:cNvPr name="TextBox 106" id="106"/>
          <p:cNvSpPr txBox="true"/>
          <p:nvPr/>
        </p:nvSpPr>
        <p:spPr>
          <a:xfrm rot="0">
            <a:off x="14193018" y="7616976"/>
            <a:ext cx="2479609" cy="278043"/>
          </a:xfrm>
          <a:prstGeom prst="rect">
            <a:avLst/>
          </a:prstGeom>
        </p:spPr>
        <p:txBody>
          <a:bodyPr anchor="t" rtlCol="false" tIns="0" lIns="0" bIns="0" rIns="0">
            <a:spAutoFit/>
          </a:bodyPr>
          <a:lstStyle/>
          <a:p>
            <a:pPr algn="ctr">
              <a:lnSpc>
                <a:spcPts val="2060"/>
              </a:lnSpc>
            </a:pPr>
            <a:r>
              <a:rPr lang="en-US" sz="1791" spc="-53">
                <a:solidFill>
                  <a:srgbClr val="D9D9D9"/>
                </a:solidFill>
                <a:latin typeface="Poppins Semi-Bold"/>
              </a:rPr>
              <a:t>CAMPAIGNS</a:t>
            </a:r>
          </a:p>
        </p:txBody>
      </p:sp>
      <p:sp>
        <p:nvSpPr>
          <p:cNvPr name="TextBox 107" id="107"/>
          <p:cNvSpPr txBox="true"/>
          <p:nvPr/>
        </p:nvSpPr>
        <p:spPr>
          <a:xfrm rot="0">
            <a:off x="15710392" y="148608"/>
            <a:ext cx="1948504" cy="245745"/>
          </a:xfrm>
          <a:prstGeom prst="rect">
            <a:avLst/>
          </a:prstGeom>
        </p:spPr>
        <p:txBody>
          <a:bodyPr anchor="t" rtlCol="false" tIns="0" lIns="0" bIns="0" rIns="0">
            <a:spAutoFit/>
          </a:bodyPr>
          <a:lstStyle/>
          <a:p>
            <a:pPr>
              <a:lnSpc>
                <a:spcPts val="1800"/>
              </a:lnSpc>
            </a:pPr>
            <a:r>
              <a:rPr lang="en-US" sz="1800" spc="359">
                <a:solidFill>
                  <a:srgbClr val="010101"/>
                </a:solidFill>
                <a:latin typeface="Ramabhadra"/>
              </a:rPr>
              <a:t>ATLIQ MART</a:t>
            </a:r>
          </a:p>
        </p:txBody>
      </p:sp>
      <p:sp>
        <p:nvSpPr>
          <p:cNvPr name="TextBox 108" id="108"/>
          <p:cNvSpPr txBox="true"/>
          <p:nvPr/>
        </p:nvSpPr>
        <p:spPr>
          <a:xfrm rot="0">
            <a:off x="14981060" y="2930810"/>
            <a:ext cx="757701" cy="240566"/>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amabhadra"/>
              </a:rPr>
              <a:t>25% OFF</a:t>
            </a:r>
          </a:p>
        </p:txBody>
      </p:sp>
      <p:sp>
        <p:nvSpPr>
          <p:cNvPr name="TextBox 109" id="109"/>
          <p:cNvSpPr txBox="true"/>
          <p:nvPr/>
        </p:nvSpPr>
        <p:spPr>
          <a:xfrm rot="0">
            <a:off x="14981060" y="3422306"/>
            <a:ext cx="757701" cy="240566"/>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amabhadra"/>
              </a:rPr>
              <a:t>33% OFF</a:t>
            </a:r>
          </a:p>
        </p:txBody>
      </p:sp>
      <p:sp>
        <p:nvSpPr>
          <p:cNvPr name="TextBox 110" id="110"/>
          <p:cNvSpPr txBox="true"/>
          <p:nvPr/>
        </p:nvSpPr>
        <p:spPr>
          <a:xfrm rot="0">
            <a:off x="14981060" y="3910522"/>
            <a:ext cx="757701" cy="240566"/>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amabhadra"/>
              </a:rPr>
              <a:t>50% OFF</a:t>
            </a:r>
          </a:p>
        </p:txBody>
      </p:sp>
      <p:sp>
        <p:nvSpPr>
          <p:cNvPr name="TextBox 111" id="111"/>
          <p:cNvSpPr txBox="true"/>
          <p:nvPr/>
        </p:nvSpPr>
        <p:spPr>
          <a:xfrm rot="0">
            <a:off x="14981060" y="4398738"/>
            <a:ext cx="1360124" cy="240566"/>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amabhadra"/>
              </a:rPr>
              <a:t>500 CASHBACK</a:t>
            </a:r>
          </a:p>
        </p:txBody>
      </p:sp>
      <p:sp>
        <p:nvSpPr>
          <p:cNvPr name="TextBox 112" id="112"/>
          <p:cNvSpPr txBox="true"/>
          <p:nvPr/>
        </p:nvSpPr>
        <p:spPr>
          <a:xfrm rot="0">
            <a:off x="14981060" y="4900833"/>
            <a:ext cx="651371" cy="240566"/>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Ramabhadra"/>
              </a:rPr>
              <a:t>BOGOF</a:t>
            </a:r>
          </a:p>
        </p:txBody>
      </p:sp>
      <p:sp>
        <p:nvSpPr>
          <p:cNvPr name="TextBox 113" id="113"/>
          <p:cNvSpPr txBox="true"/>
          <p:nvPr/>
        </p:nvSpPr>
        <p:spPr>
          <a:xfrm rot="0">
            <a:off x="14424857" y="7990734"/>
            <a:ext cx="2415150" cy="488117"/>
          </a:xfrm>
          <a:prstGeom prst="rect">
            <a:avLst/>
          </a:prstGeom>
        </p:spPr>
        <p:txBody>
          <a:bodyPr anchor="t" rtlCol="false" tIns="0" lIns="0" bIns="0" rIns="0">
            <a:spAutoFit/>
          </a:bodyPr>
          <a:lstStyle/>
          <a:p>
            <a:pPr algn="ctr">
              <a:lnSpc>
                <a:spcPts val="1960"/>
              </a:lnSpc>
            </a:pPr>
            <a:r>
              <a:rPr lang="en-US" sz="1400">
                <a:solidFill>
                  <a:srgbClr val="F2F2FD"/>
                </a:solidFill>
                <a:latin typeface="Ramabhadra"/>
              </a:rPr>
              <a:t>DIWALI  </a:t>
            </a:r>
          </a:p>
          <a:p>
            <a:pPr algn="ctr">
              <a:lnSpc>
                <a:spcPts val="1960"/>
              </a:lnSpc>
              <a:spcBef>
                <a:spcPct val="0"/>
              </a:spcBef>
            </a:pPr>
            <a:r>
              <a:rPr lang="en-US" sz="1400">
                <a:solidFill>
                  <a:srgbClr val="F2F2FD"/>
                </a:solidFill>
                <a:latin typeface="Ramabhadra"/>
              </a:rPr>
              <a:t>(12 NOV 2023 - 18 NOV 2023)</a:t>
            </a:r>
          </a:p>
        </p:txBody>
      </p:sp>
      <p:sp>
        <p:nvSpPr>
          <p:cNvPr name="TextBox 114" id="114"/>
          <p:cNvSpPr txBox="true"/>
          <p:nvPr/>
        </p:nvSpPr>
        <p:spPr>
          <a:xfrm rot="0">
            <a:off x="14454374" y="8798451"/>
            <a:ext cx="2356115" cy="488117"/>
          </a:xfrm>
          <a:prstGeom prst="rect">
            <a:avLst/>
          </a:prstGeom>
        </p:spPr>
        <p:txBody>
          <a:bodyPr anchor="t" rtlCol="false" tIns="0" lIns="0" bIns="0" rIns="0">
            <a:spAutoFit/>
          </a:bodyPr>
          <a:lstStyle/>
          <a:p>
            <a:pPr algn="ctr">
              <a:lnSpc>
                <a:spcPts val="1960"/>
              </a:lnSpc>
            </a:pPr>
            <a:r>
              <a:rPr lang="en-US" sz="1400">
                <a:solidFill>
                  <a:srgbClr val="F2F2FD"/>
                </a:solidFill>
                <a:latin typeface="Ramabhadra"/>
              </a:rPr>
              <a:t>SANKRANTI </a:t>
            </a:r>
          </a:p>
          <a:p>
            <a:pPr algn="ctr">
              <a:lnSpc>
                <a:spcPts val="1960"/>
              </a:lnSpc>
              <a:spcBef>
                <a:spcPct val="0"/>
              </a:spcBef>
            </a:pPr>
            <a:r>
              <a:rPr lang="en-US" sz="1400">
                <a:solidFill>
                  <a:srgbClr val="F2F2FD"/>
                </a:solidFill>
                <a:latin typeface="Ramabhadra"/>
              </a:rPr>
              <a:t>(10 JAN 2024 - 16 JAN 2024)</a:t>
            </a:r>
          </a:p>
        </p:txBody>
      </p:sp>
      <p:grpSp>
        <p:nvGrpSpPr>
          <p:cNvPr name="Group 115" id="115"/>
          <p:cNvGrpSpPr/>
          <p:nvPr/>
        </p:nvGrpSpPr>
        <p:grpSpPr>
          <a:xfrm rot="-10800000">
            <a:off x="17813610" y="9830613"/>
            <a:ext cx="474390" cy="456387"/>
            <a:chOff x="0" y="0"/>
            <a:chExt cx="632520" cy="608516"/>
          </a:xfrm>
        </p:grpSpPr>
        <p:grpSp>
          <p:nvGrpSpPr>
            <p:cNvPr name="Group 116" id="116"/>
            <p:cNvGrpSpPr/>
            <p:nvPr/>
          </p:nvGrpSpPr>
          <p:grpSpPr>
            <a:xfrm rot="-10800000">
              <a:off x="0" y="229654"/>
              <a:ext cx="504717" cy="153454"/>
              <a:chOff x="0" y="0"/>
              <a:chExt cx="35507" cy="10796"/>
            </a:xfrm>
          </p:grpSpPr>
          <p:sp>
            <p:nvSpPr>
              <p:cNvPr name="Freeform 117" id="11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118" id="11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119" id="119"/>
            <p:cNvGrpSpPr/>
            <p:nvPr/>
          </p:nvGrpSpPr>
          <p:grpSpPr>
            <a:xfrm rot="-10800000">
              <a:off x="0" y="0"/>
              <a:ext cx="632520" cy="153454"/>
              <a:chOff x="0" y="0"/>
              <a:chExt cx="44498" cy="10796"/>
            </a:xfrm>
          </p:grpSpPr>
          <p:sp>
            <p:nvSpPr>
              <p:cNvPr name="Freeform 120" id="12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121" id="12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122" id="122"/>
            <p:cNvGrpSpPr/>
            <p:nvPr/>
          </p:nvGrpSpPr>
          <p:grpSpPr>
            <a:xfrm rot="-10800000">
              <a:off x="0" y="455062"/>
              <a:ext cx="316260" cy="153454"/>
              <a:chOff x="0" y="0"/>
              <a:chExt cx="22249" cy="10796"/>
            </a:xfrm>
          </p:grpSpPr>
          <p:sp>
            <p:nvSpPr>
              <p:cNvPr name="Freeform 123" id="12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124" id="12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125" id="125"/>
          <p:cNvGrpSpPr/>
          <p:nvPr/>
        </p:nvGrpSpPr>
        <p:grpSpPr>
          <a:xfrm rot="0">
            <a:off x="0" y="0"/>
            <a:ext cx="474390" cy="456387"/>
            <a:chOff x="0" y="0"/>
            <a:chExt cx="632520" cy="608516"/>
          </a:xfrm>
        </p:grpSpPr>
        <p:grpSp>
          <p:nvGrpSpPr>
            <p:cNvPr name="Group 126" id="126"/>
            <p:cNvGrpSpPr/>
            <p:nvPr/>
          </p:nvGrpSpPr>
          <p:grpSpPr>
            <a:xfrm rot="-10800000">
              <a:off x="0" y="229654"/>
              <a:ext cx="504717" cy="153454"/>
              <a:chOff x="0" y="0"/>
              <a:chExt cx="35507" cy="10796"/>
            </a:xfrm>
          </p:grpSpPr>
          <p:sp>
            <p:nvSpPr>
              <p:cNvPr name="Freeform 127" id="12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128" id="12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129" id="129"/>
            <p:cNvGrpSpPr/>
            <p:nvPr/>
          </p:nvGrpSpPr>
          <p:grpSpPr>
            <a:xfrm rot="-10800000">
              <a:off x="0" y="0"/>
              <a:ext cx="632520" cy="153454"/>
              <a:chOff x="0" y="0"/>
              <a:chExt cx="44498" cy="10796"/>
            </a:xfrm>
          </p:grpSpPr>
          <p:sp>
            <p:nvSpPr>
              <p:cNvPr name="Freeform 130" id="13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131" id="13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132" id="132"/>
            <p:cNvGrpSpPr/>
            <p:nvPr/>
          </p:nvGrpSpPr>
          <p:grpSpPr>
            <a:xfrm rot="-10800000">
              <a:off x="0" y="455062"/>
              <a:ext cx="316260" cy="153454"/>
              <a:chOff x="0" y="0"/>
              <a:chExt cx="22249" cy="10796"/>
            </a:xfrm>
          </p:grpSpPr>
          <p:sp>
            <p:nvSpPr>
              <p:cNvPr name="Freeform 133" id="13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134" id="13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135" id="135"/>
          <p:cNvGrpSpPr/>
          <p:nvPr/>
        </p:nvGrpSpPr>
        <p:grpSpPr>
          <a:xfrm rot="0">
            <a:off x="0" y="9812641"/>
            <a:ext cx="474390" cy="460463"/>
            <a:chOff x="0" y="0"/>
            <a:chExt cx="632520" cy="613951"/>
          </a:xfrm>
        </p:grpSpPr>
        <p:grpSp>
          <p:nvGrpSpPr>
            <p:cNvPr name="Group 136" id="136"/>
            <p:cNvGrpSpPr/>
            <p:nvPr/>
          </p:nvGrpSpPr>
          <p:grpSpPr>
            <a:xfrm rot="-10800000">
              <a:off x="0" y="232966"/>
              <a:ext cx="504717" cy="153454"/>
              <a:chOff x="0" y="0"/>
              <a:chExt cx="35507" cy="10796"/>
            </a:xfrm>
          </p:grpSpPr>
          <p:sp>
            <p:nvSpPr>
              <p:cNvPr name="Freeform 137" id="13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138" id="13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139" id="139"/>
            <p:cNvGrpSpPr/>
            <p:nvPr/>
          </p:nvGrpSpPr>
          <p:grpSpPr>
            <a:xfrm rot="-10800000">
              <a:off x="0" y="460497"/>
              <a:ext cx="632520" cy="153454"/>
              <a:chOff x="0" y="0"/>
              <a:chExt cx="44498" cy="10796"/>
            </a:xfrm>
          </p:grpSpPr>
          <p:sp>
            <p:nvSpPr>
              <p:cNvPr name="Freeform 140" id="14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141" id="14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142" id="142"/>
            <p:cNvGrpSpPr/>
            <p:nvPr/>
          </p:nvGrpSpPr>
          <p:grpSpPr>
            <a:xfrm rot="-10800000">
              <a:off x="0" y="0"/>
              <a:ext cx="316260" cy="153454"/>
              <a:chOff x="0" y="0"/>
              <a:chExt cx="22249" cy="10796"/>
            </a:xfrm>
          </p:grpSpPr>
          <p:sp>
            <p:nvSpPr>
              <p:cNvPr name="Freeform 143" id="14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144" id="14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145" id="145"/>
          <p:cNvGrpSpPr/>
          <p:nvPr/>
        </p:nvGrpSpPr>
        <p:grpSpPr>
          <a:xfrm rot="0">
            <a:off x="1942201" y="325007"/>
            <a:ext cx="1573433" cy="1573433"/>
            <a:chOff x="0" y="0"/>
            <a:chExt cx="2097911" cy="2097911"/>
          </a:xfrm>
        </p:grpSpPr>
        <p:grpSp>
          <p:nvGrpSpPr>
            <p:cNvPr name="Group 146" id="146"/>
            <p:cNvGrpSpPr/>
            <p:nvPr/>
          </p:nvGrpSpPr>
          <p:grpSpPr>
            <a:xfrm rot="0">
              <a:off x="0" y="0"/>
              <a:ext cx="2097911" cy="2097911"/>
              <a:chOff x="0" y="0"/>
              <a:chExt cx="812800" cy="812800"/>
            </a:xfrm>
          </p:grpSpPr>
          <p:sp>
            <p:nvSpPr>
              <p:cNvPr name="Freeform 147" id="1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325288"/>
                </a:solidFill>
                <a:prstDash val="solid"/>
                <a:miter/>
              </a:ln>
            </p:spPr>
          </p:sp>
          <p:sp>
            <p:nvSpPr>
              <p:cNvPr name="TextBox 148" id="14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49" id="149"/>
            <p:cNvSpPr/>
            <p:nvPr/>
          </p:nvSpPr>
          <p:spPr>
            <a:xfrm flipH="false" flipV="false" rot="0">
              <a:off x="514846" y="555572"/>
              <a:ext cx="1068219" cy="986767"/>
            </a:xfrm>
            <a:custGeom>
              <a:avLst/>
              <a:gdLst/>
              <a:ahLst/>
              <a:cxnLst/>
              <a:rect r="r" b="b" t="t" l="l"/>
              <a:pathLst>
                <a:path h="986767" w="1068219">
                  <a:moveTo>
                    <a:pt x="0" y="0"/>
                  </a:moveTo>
                  <a:lnTo>
                    <a:pt x="1068219" y="0"/>
                  </a:lnTo>
                  <a:lnTo>
                    <a:pt x="1068219" y="986767"/>
                  </a:lnTo>
                  <a:lnTo>
                    <a:pt x="0" y="9867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7698924" y="0"/>
            <a:ext cx="473814" cy="571470"/>
            <a:chOff x="0" y="0"/>
            <a:chExt cx="710385" cy="856800"/>
          </a:xfrm>
        </p:grpSpPr>
        <p:sp>
          <p:nvSpPr>
            <p:cNvPr name="Freeform 3" id="3"/>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4" id="4"/>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6</a:t>
              </a:r>
            </a:p>
          </p:txBody>
        </p:sp>
      </p:grpSp>
      <p:grpSp>
        <p:nvGrpSpPr>
          <p:cNvPr name="Group 5" id="5"/>
          <p:cNvGrpSpPr/>
          <p:nvPr/>
        </p:nvGrpSpPr>
        <p:grpSpPr>
          <a:xfrm rot="0">
            <a:off x="11831048" y="7725998"/>
            <a:ext cx="5954210" cy="682060"/>
            <a:chOff x="0" y="0"/>
            <a:chExt cx="1568187" cy="179637"/>
          </a:xfrm>
        </p:grpSpPr>
        <p:sp>
          <p:nvSpPr>
            <p:cNvPr name="Freeform 6" id="6"/>
            <p:cNvSpPr/>
            <p:nvPr/>
          </p:nvSpPr>
          <p:spPr>
            <a:xfrm flipH="false" flipV="false" rot="0">
              <a:off x="0" y="0"/>
              <a:ext cx="1568187" cy="179637"/>
            </a:xfrm>
            <a:custGeom>
              <a:avLst/>
              <a:gdLst/>
              <a:ahLst/>
              <a:cxnLst/>
              <a:rect r="r" b="b" t="t" l="l"/>
              <a:pathLst>
                <a:path h="179637" w="1568187">
                  <a:moveTo>
                    <a:pt x="7801" y="0"/>
                  </a:moveTo>
                  <a:lnTo>
                    <a:pt x="1560385" y="0"/>
                  </a:lnTo>
                  <a:cubicBezTo>
                    <a:pt x="1564694" y="0"/>
                    <a:pt x="1568187" y="3493"/>
                    <a:pt x="1568187" y="7801"/>
                  </a:cubicBezTo>
                  <a:lnTo>
                    <a:pt x="1568187" y="171836"/>
                  </a:lnTo>
                  <a:cubicBezTo>
                    <a:pt x="1568187" y="176144"/>
                    <a:pt x="1564694" y="179637"/>
                    <a:pt x="1560385" y="179637"/>
                  </a:cubicBezTo>
                  <a:lnTo>
                    <a:pt x="7801" y="179637"/>
                  </a:lnTo>
                  <a:cubicBezTo>
                    <a:pt x="3493" y="179637"/>
                    <a:pt x="0" y="176144"/>
                    <a:pt x="0" y="171836"/>
                  </a:cubicBezTo>
                  <a:lnTo>
                    <a:pt x="0" y="7801"/>
                  </a:lnTo>
                  <a:cubicBezTo>
                    <a:pt x="0" y="3493"/>
                    <a:pt x="3493" y="0"/>
                    <a:pt x="7801" y="0"/>
                  </a:cubicBezTo>
                  <a:close/>
                </a:path>
              </a:pathLst>
            </a:custGeom>
            <a:solidFill>
              <a:srgbClr val="E7EDEF"/>
            </a:solidFill>
          </p:spPr>
        </p:sp>
        <p:sp>
          <p:nvSpPr>
            <p:cNvPr name="TextBox 7" id="7"/>
            <p:cNvSpPr txBox="true"/>
            <p:nvPr/>
          </p:nvSpPr>
          <p:spPr>
            <a:xfrm>
              <a:off x="0" y="-38100"/>
              <a:ext cx="1568187" cy="21773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964398" y="7786143"/>
            <a:ext cx="623261" cy="561769"/>
            <a:chOff x="0" y="0"/>
            <a:chExt cx="164151" cy="147956"/>
          </a:xfrm>
        </p:grpSpPr>
        <p:sp>
          <p:nvSpPr>
            <p:cNvPr name="Freeform 9" id="9"/>
            <p:cNvSpPr/>
            <p:nvPr/>
          </p:nvSpPr>
          <p:spPr>
            <a:xfrm flipH="false" flipV="false" rot="0">
              <a:off x="0" y="0"/>
              <a:ext cx="164151" cy="147956"/>
            </a:xfrm>
            <a:custGeom>
              <a:avLst/>
              <a:gdLst/>
              <a:ahLst/>
              <a:cxnLst/>
              <a:rect r="r" b="b" t="t" l="l"/>
              <a:pathLst>
                <a:path h="147956" w="164151">
                  <a:moveTo>
                    <a:pt x="0" y="0"/>
                  </a:moveTo>
                  <a:lnTo>
                    <a:pt x="164151" y="0"/>
                  </a:lnTo>
                  <a:lnTo>
                    <a:pt x="164151" y="147956"/>
                  </a:lnTo>
                  <a:lnTo>
                    <a:pt x="0" y="147956"/>
                  </a:lnTo>
                  <a:close/>
                </a:path>
              </a:pathLst>
            </a:custGeom>
            <a:solidFill>
              <a:srgbClr val="FFFFFF"/>
            </a:solidFill>
          </p:spPr>
        </p:sp>
        <p:sp>
          <p:nvSpPr>
            <p:cNvPr name="TextBox 10" id="10"/>
            <p:cNvSpPr txBox="true"/>
            <p:nvPr/>
          </p:nvSpPr>
          <p:spPr>
            <a:xfrm>
              <a:off x="0" y="-38100"/>
              <a:ext cx="164151" cy="18605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119068" y="8497240"/>
            <a:ext cx="706325" cy="742579"/>
            <a:chOff x="0" y="0"/>
            <a:chExt cx="941766" cy="990106"/>
          </a:xfrm>
        </p:grpSpPr>
        <p:sp>
          <p:nvSpPr>
            <p:cNvPr name="Freeform 12" id="12"/>
            <p:cNvSpPr/>
            <p:nvPr/>
          </p:nvSpPr>
          <p:spPr>
            <a:xfrm flipH="false" flipV="false" rot="0">
              <a:off x="0" y="0"/>
              <a:ext cx="941766" cy="990106"/>
            </a:xfrm>
            <a:custGeom>
              <a:avLst/>
              <a:gdLst/>
              <a:ahLst/>
              <a:cxnLst/>
              <a:rect r="r" b="b" t="t" l="l"/>
              <a:pathLst>
                <a:path h="990106" w="941766">
                  <a:moveTo>
                    <a:pt x="0" y="0"/>
                  </a:moveTo>
                  <a:lnTo>
                    <a:pt x="941766" y="0"/>
                  </a:lnTo>
                  <a:lnTo>
                    <a:pt x="941766" y="990106"/>
                  </a:lnTo>
                  <a:lnTo>
                    <a:pt x="0" y="990106"/>
                  </a:lnTo>
                  <a:lnTo>
                    <a:pt x="0" y="0"/>
                  </a:lnTo>
                  <a:close/>
                </a:path>
              </a:pathLst>
            </a:custGeom>
            <a:blipFill>
              <a:blip r:embed="rId2"/>
              <a:stretch>
                <a:fillRect l="-1909" t="0" r="-1909" b="0"/>
              </a:stretch>
            </a:blipFill>
          </p:spPr>
        </p:sp>
        <p:sp>
          <p:nvSpPr>
            <p:cNvPr name="Freeform 13" id="13"/>
            <p:cNvSpPr/>
            <p:nvPr/>
          </p:nvSpPr>
          <p:spPr>
            <a:xfrm flipH="false" flipV="false" rot="0">
              <a:off x="160650" y="332039"/>
              <a:ext cx="620466" cy="326027"/>
            </a:xfrm>
            <a:custGeom>
              <a:avLst/>
              <a:gdLst/>
              <a:ahLst/>
              <a:cxnLst/>
              <a:rect r="r" b="b" t="t" l="l"/>
              <a:pathLst>
                <a:path h="326027" w="620466">
                  <a:moveTo>
                    <a:pt x="0" y="0"/>
                  </a:moveTo>
                  <a:lnTo>
                    <a:pt x="620466" y="0"/>
                  </a:lnTo>
                  <a:lnTo>
                    <a:pt x="620466" y="326027"/>
                  </a:lnTo>
                  <a:lnTo>
                    <a:pt x="0" y="3260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4" id="14"/>
          <p:cNvGrpSpPr/>
          <p:nvPr/>
        </p:nvGrpSpPr>
        <p:grpSpPr>
          <a:xfrm rot="0">
            <a:off x="11831048" y="1211748"/>
            <a:ext cx="5954210" cy="682060"/>
            <a:chOff x="0" y="0"/>
            <a:chExt cx="1568187" cy="179637"/>
          </a:xfrm>
        </p:grpSpPr>
        <p:sp>
          <p:nvSpPr>
            <p:cNvPr name="Freeform 15" id="15"/>
            <p:cNvSpPr/>
            <p:nvPr/>
          </p:nvSpPr>
          <p:spPr>
            <a:xfrm flipH="false" flipV="false" rot="0">
              <a:off x="0" y="0"/>
              <a:ext cx="1568187" cy="179637"/>
            </a:xfrm>
            <a:custGeom>
              <a:avLst/>
              <a:gdLst/>
              <a:ahLst/>
              <a:cxnLst/>
              <a:rect r="r" b="b" t="t" l="l"/>
              <a:pathLst>
                <a:path h="179637" w="1568187">
                  <a:moveTo>
                    <a:pt x="7801" y="0"/>
                  </a:moveTo>
                  <a:lnTo>
                    <a:pt x="1560385" y="0"/>
                  </a:lnTo>
                  <a:cubicBezTo>
                    <a:pt x="1564694" y="0"/>
                    <a:pt x="1568187" y="3493"/>
                    <a:pt x="1568187" y="7801"/>
                  </a:cubicBezTo>
                  <a:lnTo>
                    <a:pt x="1568187" y="171836"/>
                  </a:lnTo>
                  <a:cubicBezTo>
                    <a:pt x="1568187" y="176144"/>
                    <a:pt x="1564694" y="179637"/>
                    <a:pt x="1560385" y="179637"/>
                  </a:cubicBezTo>
                  <a:lnTo>
                    <a:pt x="7801" y="179637"/>
                  </a:lnTo>
                  <a:cubicBezTo>
                    <a:pt x="3493" y="179637"/>
                    <a:pt x="0" y="176144"/>
                    <a:pt x="0" y="171836"/>
                  </a:cubicBezTo>
                  <a:lnTo>
                    <a:pt x="0" y="7801"/>
                  </a:lnTo>
                  <a:cubicBezTo>
                    <a:pt x="0" y="3493"/>
                    <a:pt x="3493" y="0"/>
                    <a:pt x="7801" y="0"/>
                  </a:cubicBezTo>
                  <a:close/>
                </a:path>
              </a:pathLst>
            </a:custGeom>
            <a:solidFill>
              <a:srgbClr val="E7EDEF"/>
            </a:solidFill>
          </p:spPr>
        </p:sp>
        <p:sp>
          <p:nvSpPr>
            <p:cNvPr name="TextBox 16" id="16"/>
            <p:cNvSpPr txBox="true"/>
            <p:nvPr/>
          </p:nvSpPr>
          <p:spPr>
            <a:xfrm>
              <a:off x="0" y="-38100"/>
              <a:ext cx="1568187" cy="21773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1964398" y="1269571"/>
            <a:ext cx="623261" cy="561769"/>
            <a:chOff x="0" y="0"/>
            <a:chExt cx="164151" cy="147956"/>
          </a:xfrm>
        </p:grpSpPr>
        <p:sp>
          <p:nvSpPr>
            <p:cNvPr name="Freeform 18" id="18"/>
            <p:cNvSpPr/>
            <p:nvPr/>
          </p:nvSpPr>
          <p:spPr>
            <a:xfrm flipH="false" flipV="false" rot="0">
              <a:off x="0" y="0"/>
              <a:ext cx="164151" cy="147956"/>
            </a:xfrm>
            <a:custGeom>
              <a:avLst/>
              <a:gdLst/>
              <a:ahLst/>
              <a:cxnLst/>
              <a:rect r="r" b="b" t="t" l="l"/>
              <a:pathLst>
                <a:path h="147956" w="164151">
                  <a:moveTo>
                    <a:pt x="0" y="0"/>
                  </a:moveTo>
                  <a:lnTo>
                    <a:pt x="164151" y="0"/>
                  </a:lnTo>
                  <a:lnTo>
                    <a:pt x="164151" y="147956"/>
                  </a:lnTo>
                  <a:lnTo>
                    <a:pt x="0" y="147956"/>
                  </a:lnTo>
                  <a:close/>
                </a:path>
              </a:pathLst>
            </a:custGeom>
            <a:solidFill>
              <a:srgbClr val="FFFFFF"/>
            </a:solidFill>
          </p:spPr>
        </p:sp>
        <p:sp>
          <p:nvSpPr>
            <p:cNvPr name="TextBox 19" id="19"/>
            <p:cNvSpPr txBox="true"/>
            <p:nvPr/>
          </p:nvSpPr>
          <p:spPr>
            <a:xfrm>
              <a:off x="0" y="-38100"/>
              <a:ext cx="164151" cy="186056"/>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a:off x="9476600" y="1552778"/>
            <a:ext cx="2354447" cy="0"/>
          </a:xfrm>
          <a:prstGeom prst="line">
            <a:avLst/>
          </a:prstGeom>
          <a:ln cap="flat" w="38100">
            <a:solidFill>
              <a:srgbClr val="000000"/>
            </a:solidFill>
            <a:prstDash val="solid"/>
            <a:headEnd type="none" len="sm" w="sm"/>
            <a:tailEnd type="none" len="sm" w="sm"/>
          </a:ln>
        </p:spPr>
      </p:sp>
      <p:sp>
        <p:nvSpPr>
          <p:cNvPr name="AutoShape 21" id="21"/>
          <p:cNvSpPr/>
          <p:nvPr/>
        </p:nvSpPr>
        <p:spPr>
          <a:xfrm flipV="true">
            <a:off x="11831048" y="4571796"/>
            <a:ext cx="14093" cy="3495232"/>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11008843" y="6025301"/>
            <a:ext cx="277571" cy="590926"/>
            <a:chOff x="0" y="0"/>
            <a:chExt cx="84065" cy="178968"/>
          </a:xfrm>
        </p:grpSpPr>
        <p:sp>
          <p:nvSpPr>
            <p:cNvPr name="Freeform 23" id="23"/>
            <p:cNvSpPr/>
            <p:nvPr/>
          </p:nvSpPr>
          <p:spPr>
            <a:xfrm flipH="false" flipV="false" rot="0">
              <a:off x="0" y="0"/>
              <a:ext cx="84065" cy="178968"/>
            </a:xfrm>
            <a:custGeom>
              <a:avLst/>
              <a:gdLst/>
              <a:ahLst/>
              <a:cxnLst/>
              <a:rect r="r" b="b" t="t" l="l"/>
              <a:pathLst>
                <a:path h="178968" w="84065">
                  <a:moveTo>
                    <a:pt x="0" y="0"/>
                  </a:moveTo>
                  <a:lnTo>
                    <a:pt x="84065" y="0"/>
                  </a:lnTo>
                  <a:lnTo>
                    <a:pt x="84065" y="178968"/>
                  </a:lnTo>
                  <a:lnTo>
                    <a:pt x="0" y="178968"/>
                  </a:lnTo>
                  <a:close/>
                </a:path>
              </a:pathLst>
            </a:custGeom>
            <a:solidFill>
              <a:srgbClr val="FEFEFE"/>
            </a:solidFill>
            <a:ln cap="sq">
              <a:noFill/>
              <a:prstDash val="solid"/>
              <a:miter/>
            </a:ln>
          </p:spPr>
        </p:sp>
        <p:sp>
          <p:nvSpPr>
            <p:cNvPr name="TextBox 24" id="24"/>
            <p:cNvSpPr txBox="true"/>
            <p:nvPr/>
          </p:nvSpPr>
          <p:spPr>
            <a:xfrm>
              <a:off x="0" y="47625"/>
              <a:ext cx="84065" cy="131343"/>
            </a:xfrm>
            <a:prstGeom prst="rect">
              <a:avLst/>
            </a:prstGeom>
          </p:spPr>
          <p:txBody>
            <a:bodyPr anchor="ctr" rtlCol="false" tIns="50800" lIns="50800" bIns="50800" rIns="50800"/>
            <a:lstStyle/>
            <a:p>
              <a:pPr algn="ctr">
                <a:lnSpc>
                  <a:spcPts val="2376"/>
                </a:lnSpc>
              </a:pPr>
            </a:p>
          </p:txBody>
        </p:sp>
      </p:grpSp>
      <p:sp>
        <p:nvSpPr>
          <p:cNvPr name="Freeform 25" id="25"/>
          <p:cNvSpPr/>
          <p:nvPr/>
        </p:nvSpPr>
        <p:spPr>
          <a:xfrm flipH="false" flipV="false" rot="0">
            <a:off x="11845141" y="2055734"/>
            <a:ext cx="5911931" cy="5355939"/>
          </a:xfrm>
          <a:custGeom>
            <a:avLst/>
            <a:gdLst/>
            <a:ahLst/>
            <a:cxnLst/>
            <a:rect r="r" b="b" t="t" l="l"/>
            <a:pathLst>
              <a:path h="5355939" w="5911931">
                <a:moveTo>
                  <a:pt x="0" y="0"/>
                </a:moveTo>
                <a:lnTo>
                  <a:pt x="5911931" y="0"/>
                </a:lnTo>
                <a:lnTo>
                  <a:pt x="5911931" y="5355939"/>
                </a:lnTo>
                <a:lnTo>
                  <a:pt x="0" y="5355939"/>
                </a:lnTo>
                <a:lnTo>
                  <a:pt x="0" y="0"/>
                </a:lnTo>
                <a:close/>
              </a:path>
            </a:pathLst>
          </a:custGeom>
          <a:blipFill>
            <a:blip r:embed="rId5"/>
            <a:stretch>
              <a:fillRect l="-1090" t="-936" r="-871" b="-323"/>
            </a:stretch>
          </a:blipFill>
        </p:spPr>
      </p:sp>
      <p:grpSp>
        <p:nvGrpSpPr>
          <p:cNvPr name="Group 26" id="26"/>
          <p:cNvGrpSpPr/>
          <p:nvPr/>
        </p:nvGrpSpPr>
        <p:grpSpPr>
          <a:xfrm rot="0">
            <a:off x="11816955" y="2055734"/>
            <a:ext cx="5968303" cy="5365464"/>
            <a:chOff x="0" y="0"/>
            <a:chExt cx="1807563" cy="1624987"/>
          </a:xfrm>
        </p:grpSpPr>
        <p:sp>
          <p:nvSpPr>
            <p:cNvPr name="Freeform 27" id="27"/>
            <p:cNvSpPr/>
            <p:nvPr/>
          </p:nvSpPr>
          <p:spPr>
            <a:xfrm flipH="false" flipV="false" rot="0">
              <a:off x="0" y="0"/>
              <a:ext cx="1807563" cy="1624987"/>
            </a:xfrm>
            <a:custGeom>
              <a:avLst/>
              <a:gdLst/>
              <a:ahLst/>
              <a:cxnLst/>
              <a:rect r="r" b="b" t="t" l="l"/>
              <a:pathLst>
                <a:path h="1624987" w="1807563">
                  <a:moveTo>
                    <a:pt x="7783" y="0"/>
                  </a:moveTo>
                  <a:lnTo>
                    <a:pt x="1799780" y="0"/>
                  </a:lnTo>
                  <a:cubicBezTo>
                    <a:pt x="1801844" y="0"/>
                    <a:pt x="1803824" y="820"/>
                    <a:pt x="1805283" y="2280"/>
                  </a:cubicBezTo>
                  <a:cubicBezTo>
                    <a:pt x="1806743" y="3739"/>
                    <a:pt x="1807563" y="5719"/>
                    <a:pt x="1807563" y="7783"/>
                  </a:cubicBezTo>
                  <a:lnTo>
                    <a:pt x="1807563" y="1617204"/>
                  </a:lnTo>
                  <a:cubicBezTo>
                    <a:pt x="1807563" y="1621502"/>
                    <a:pt x="1804078" y="1624987"/>
                    <a:pt x="1799780" y="1624987"/>
                  </a:cubicBezTo>
                  <a:lnTo>
                    <a:pt x="7783" y="1624987"/>
                  </a:lnTo>
                  <a:cubicBezTo>
                    <a:pt x="5719" y="1624987"/>
                    <a:pt x="3739" y="1624167"/>
                    <a:pt x="2280" y="1622707"/>
                  </a:cubicBezTo>
                  <a:cubicBezTo>
                    <a:pt x="820" y="1621248"/>
                    <a:pt x="0" y="1619268"/>
                    <a:pt x="0" y="1617204"/>
                  </a:cubicBezTo>
                  <a:lnTo>
                    <a:pt x="0" y="7783"/>
                  </a:lnTo>
                  <a:cubicBezTo>
                    <a:pt x="0" y="5719"/>
                    <a:pt x="820" y="3739"/>
                    <a:pt x="2280" y="2280"/>
                  </a:cubicBezTo>
                  <a:cubicBezTo>
                    <a:pt x="3739" y="820"/>
                    <a:pt x="5719" y="0"/>
                    <a:pt x="7783" y="0"/>
                  </a:cubicBezTo>
                  <a:close/>
                </a:path>
              </a:pathLst>
            </a:custGeom>
            <a:solidFill>
              <a:srgbClr val="000000">
                <a:alpha val="0"/>
              </a:srgbClr>
            </a:solidFill>
            <a:ln w="38100" cap="sq">
              <a:solidFill>
                <a:srgbClr val="325288"/>
              </a:solidFill>
              <a:prstDash val="solid"/>
              <a:miter/>
            </a:ln>
          </p:spPr>
        </p:sp>
        <p:sp>
          <p:nvSpPr>
            <p:cNvPr name="TextBox 28" id="28"/>
            <p:cNvSpPr txBox="true"/>
            <p:nvPr/>
          </p:nvSpPr>
          <p:spPr>
            <a:xfrm>
              <a:off x="0" y="47625"/>
              <a:ext cx="1807563" cy="1577362"/>
            </a:xfrm>
            <a:prstGeom prst="rect">
              <a:avLst/>
            </a:prstGeom>
          </p:spPr>
          <p:txBody>
            <a:bodyPr anchor="ctr" rtlCol="false" tIns="50800" lIns="50800" bIns="50800" rIns="50800"/>
            <a:lstStyle/>
            <a:p>
              <a:pPr algn="ctr">
                <a:lnSpc>
                  <a:spcPts val="2376"/>
                </a:lnSpc>
              </a:pPr>
            </a:p>
          </p:txBody>
        </p:sp>
      </p:grpSp>
      <p:grpSp>
        <p:nvGrpSpPr>
          <p:cNvPr name="Group 29" id="29"/>
          <p:cNvGrpSpPr/>
          <p:nvPr/>
        </p:nvGrpSpPr>
        <p:grpSpPr>
          <a:xfrm rot="-10800000">
            <a:off x="17813610" y="9830613"/>
            <a:ext cx="474390" cy="456387"/>
            <a:chOff x="0" y="0"/>
            <a:chExt cx="632520" cy="608516"/>
          </a:xfrm>
        </p:grpSpPr>
        <p:grpSp>
          <p:nvGrpSpPr>
            <p:cNvPr name="Group 30" id="30"/>
            <p:cNvGrpSpPr/>
            <p:nvPr/>
          </p:nvGrpSpPr>
          <p:grpSpPr>
            <a:xfrm rot="-10800000">
              <a:off x="0" y="229654"/>
              <a:ext cx="504717" cy="153454"/>
              <a:chOff x="0" y="0"/>
              <a:chExt cx="35507" cy="10796"/>
            </a:xfrm>
          </p:grpSpPr>
          <p:sp>
            <p:nvSpPr>
              <p:cNvPr name="Freeform 31" id="31"/>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32" id="32"/>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10800000">
              <a:off x="0" y="0"/>
              <a:ext cx="632520" cy="153454"/>
              <a:chOff x="0" y="0"/>
              <a:chExt cx="44498" cy="10796"/>
            </a:xfrm>
          </p:grpSpPr>
          <p:sp>
            <p:nvSpPr>
              <p:cNvPr name="Freeform 34" id="34"/>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35" id="35"/>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10800000">
              <a:off x="0" y="455062"/>
              <a:ext cx="316260" cy="153454"/>
              <a:chOff x="0" y="0"/>
              <a:chExt cx="22249" cy="10796"/>
            </a:xfrm>
          </p:grpSpPr>
          <p:sp>
            <p:nvSpPr>
              <p:cNvPr name="Freeform 37" id="37"/>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38" id="38"/>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39" id="39"/>
          <p:cNvGrpSpPr/>
          <p:nvPr/>
        </p:nvGrpSpPr>
        <p:grpSpPr>
          <a:xfrm rot="0">
            <a:off x="0" y="0"/>
            <a:ext cx="474390" cy="456387"/>
            <a:chOff x="0" y="0"/>
            <a:chExt cx="632520" cy="608516"/>
          </a:xfrm>
        </p:grpSpPr>
        <p:grpSp>
          <p:nvGrpSpPr>
            <p:cNvPr name="Group 40" id="40"/>
            <p:cNvGrpSpPr/>
            <p:nvPr/>
          </p:nvGrpSpPr>
          <p:grpSpPr>
            <a:xfrm rot="-10800000">
              <a:off x="0" y="229654"/>
              <a:ext cx="504717" cy="153454"/>
              <a:chOff x="0" y="0"/>
              <a:chExt cx="35507" cy="10796"/>
            </a:xfrm>
          </p:grpSpPr>
          <p:sp>
            <p:nvSpPr>
              <p:cNvPr name="Freeform 41" id="41"/>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42" id="42"/>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10800000">
              <a:off x="0" y="0"/>
              <a:ext cx="632520" cy="153454"/>
              <a:chOff x="0" y="0"/>
              <a:chExt cx="44498" cy="10796"/>
            </a:xfrm>
          </p:grpSpPr>
          <p:sp>
            <p:nvSpPr>
              <p:cNvPr name="Freeform 44" id="44"/>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45" id="45"/>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10800000">
              <a:off x="0" y="455062"/>
              <a:ext cx="316260" cy="153454"/>
              <a:chOff x="0" y="0"/>
              <a:chExt cx="22249" cy="10796"/>
            </a:xfrm>
          </p:grpSpPr>
          <p:sp>
            <p:nvSpPr>
              <p:cNvPr name="Freeform 47" id="47"/>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48" id="48"/>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49" id="49"/>
          <p:cNvGrpSpPr/>
          <p:nvPr/>
        </p:nvGrpSpPr>
        <p:grpSpPr>
          <a:xfrm rot="0">
            <a:off x="0" y="9826537"/>
            <a:ext cx="474390" cy="460463"/>
            <a:chOff x="0" y="0"/>
            <a:chExt cx="632520" cy="613951"/>
          </a:xfrm>
        </p:grpSpPr>
        <p:grpSp>
          <p:nvGrpSpPr>
            <p:cNvPr name="Group 50" id="50"/>
            <p:cNvGrpSpPr/>
            <p:nvPr/>
          </p:nvGrpSpPr>
          <p:grpSpPr>
            <a:xfrm rot="-10800000">
              <a:off x="0" y="232966"/>
              <a:ext cx="504717" cy="153454"/>
              <a:chOff x="0" y="0"/>
              <a:chExt cx="35507" cy="10796"/>
            </a:xfrm>
          </p:grpSpPr>
          <p:sp>
            <p:nvSpPr>
              <p:cNvPr name="Freeform 51" id="51"/>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52" id="52"/>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10800000">
              <a:off x="0" y="460497"/>
              <a:ext cx="632520" cy="153454"/>
              <a:chOff x="0" y="0"/>
              <a:chExt cx="44498" cy="10796"/>
            </a:xfrm>
          </p:grpSpPr>
          <p:sp>
            <p:nvSpPr>
              <p:cNvPr name="Freeform 54" id="54"/>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55" id="55"/>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10800000">
              <a:off x="0" y="0"/>
              <a:ext cx="316260" cy="153454"/>
              <a:chOff x="0" y="0"/>
              <a:chExt cx="22249" cy="10796"/>
            </a:xfrm>
          </p:grpSpPr>
          <p:sp>
            <p:nvSpPr>
              <p:cNvPr name="Freeform 57" id="57"/>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58" id="58"/>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59" id="59"/>
          <p:cNvGrpSpPr/>
          <p:nvPr/>
        </p:nvGrpSpPr>
        <p:grpSpPr>
          <a:xfrm rot="0">
            <a:off x="12119068" y="9414463"/>
            <a:ext cx="706325" cy="742579"/>
            <a:chOff x="0" y="0"/>
            <a:chExt cx="941766" cy="990106"/>
          </a:xfrm>
        </p:grpSpPr>
        <p:sp>
          <p:nvSpPr>
            <p:cNvPr name="Freeform 60" id="60"/>
            <p:cNvSpPr/>
            <p:nvPr/>
          </p:nvSpPr>
          <p:spPr>
            <a:xfrm flipH="false" flipV="false" rot="0">
              <a:off x="0" y="0"/>
              <a:ext cx="941766" cy="990106"/>
            </a:xfrm>
            <a:custGeom>
              <a:avLst/>
              <a:gdLst/>
              <a:ahLst/>
              <a:cxnLst/>
              <a:rect r="r" b="b" t="t" l="l"/>
              <a:pathLst>
                <a:path h="990106" w="941766">
                  <a:moveTo>
                    <a:pt x="0" y="0"/>
                  </a:moveTo>
                  <a:lnTo>
                    <a:pt x="941766" y="0"/>
                  </a:lnTo>
                  <a:lnTo>
                    <a:pt x="941766" y="990106"/>
                  </a:lnTo>
                  <a:lnTo>
                    <a:pt x="0" y="990106"/>
                  </a:lnTo>
                  <a:lnTo>
                    <a:pt x="0" y="0"/>
                  </a:lnTo>
                  <a:close/>
                </a:path>
              </a:pathLst>
            </a:custGeom>
            <a:blipFill>
              <a:blip r:embed="rId2"/>
              <a:stretch>
                <a:fillRect l="-1909" t="0" r="-1909" b="0"/>
              </a:stretch>
            </a:blipFill>
          </p:spPr>
        </p:sp>
        <p:sp>
          <p:nvSpPr>
            <p:cNvPr name="Freeform 61" id="61"/>
            <p:cNvSpPr/>
            <p:nvPr/>
          </p:nvSpPr>
          <p:spPr>
            <a:xfrm flipH="false" flipV="false" rot="0">
              <a:off x="199300" y="223470"/>
              <a:ext cx="543166" cy="543166"/>
            </a:xfrm>
            <a:custGeom>
              <a:avLst/>
              <a:gdLst/>
              <a:ahLst/>
              <a:cxnLst/>
              <a:rect r="r" b="b" t="t" l="l"/>
              <a:pathLst>
                <a:path h="543166" w="543166">
                  <a:moveTo>
                    <a:pt x="0" y="0"/>
                  </a:moveTo>
                  <a:lnTo>
                    <a:pt x="543166" y="0"/>
                  </a:lnTo>
                  <a:lnTo>
                    <a:pt x="543166" y="543166"/>
                  </a:lnTo>
                  <a:lnTo>
                    <a:pt x="0" y="543166"/>
                  </a:lnTo>
                  <a:lnTo>
                    <a:pt x="0" y="0"/>
                  </a:lnTo>
                  <a:close/>
                </a:path>
              </a:pathLst>
            </a:custGeom>
            <a:blipFill>
              <a:blip r:embed="rId6"/>
              <a:stretch>
                <a:fillRect l="0" t="0" r="0" b="-33333"/>
              </a:stretch>
            </a:blipFill>
          </p:spPr>
        </p:sp>
      </p:grpSp>
      <p:grpSp>
        <p:nvGrpSpPr>
          <p:cNvPr name="Group 62" id="62"/>
          <p:cNvGrpSpPr/>
          <p:nvPr/>
        </p:nvGrpSpPr>
        <p:grpSpPr>
          <a:xfrm rot="0">
            <a:off x="401730" y="1211748"/>
            <a:ext cx="9074871" cy="682060"/>
            <a:chOff x="0" y="0"/>
            <a:chExt cx="2390089" cy="179637"/>
          </a:xfrm>
        </p:grpSpPr>
        <p:sp>
          <p:nvSpPr>
            <p:cNvPr name="Freeform 63" id="63"/>
            <p:cNvSpPr/>
            <p:nvPr/>
          </p:nvSpPr>
          <p:spPr>
            <a:xfrm flipH="false" flipV="false" rot="0">
              <a:off x="0" y="0"/>
              <a:ext cx="2390089" cy="179637"/>
            </a:xfrm>
            <a:custGeom>
              <a:avLst/>
              <a:gdLst/>
              <a:ahLst/>
              <a:cxnLst/>
              <a:rect r="r" b="b" t="t" l="l"/>
              <a:pathLst>
                <a:path h="179637" w="2390089">
                  <a:moveTo>
                    <a:pt x="5119" y="0"/>
                  </a:moveTo>
                  <a:lnTo>
                    <a:pt x="2384971" y="0"/>
                  </a:lnTo>
                  <a:cubicBezTo>
                    <a:pt x="2387798" y="0"/>
                    <a:pt x="2390089" y="2292"/>
                    <a:pt x="2390089" y="5119"/>
                  </a:cubicBezTo>
                  <a:lnTo>
                    <a:pt x="2390089" y="174519"/>
                  </a:lnTo>
                  <a:cubicBezTo>
                    <a:pt x="2390089" y="175876"/>
                    <a:pt x="2389550" y="177178"/>
                    <a:pt x="2388590" y="178138"/>
                  </a:cubicBezTo>
                  <a:cubicBezTo>
                    <a:pt x="2387630" y="179098"/>
                    <a:pt x="2386328" y="179637"/>
                    <a:pt x="2384971" y="179637"/>
                  </a:cubicBezTo>
                  <a:lnTo>
                    <a:pt x="5119" y="179637"/>
                  </a:lnTo>
                  <a:cubicBezTo>
                    <a:pt x="3761" y="179637"/>
                    <a:pt x="2459" y="179098"/>
                    <a:pt x="1499" y="178138"/>
                  </a:cubicBezTo>
                  <a:cubicBezTo>
                    <a:pt x="539" y="177178"/>
                    <a:pt x="0" y="175876"/>
                    <a:pt x="0" y="174519"/>
                  </a:cubicBezTo>
                  <a:lnTo>
                    <a:pt x="0" y="5119"/>
                  </a:lnTo>
                  <a:cubicBezTo>
                    <a:pt x="0" y="3761"/>
                    <a:pt x="539" y="2459"/>
                    <a:pt x="1499" y="1499"/>
                  </a:cubicBezTo>
                  <a:cubicBezTo>
                    <a:pt x="2459" y="539"/>
                    <a:pt x="3761" y="0"/>
                    <a:pt x="5119" y="0"/>
                  </a:cubicBezTo>
                  <a:close/>
                </a:path>
              </a:pathLst>
            </a:custGeom>
            <a:solidFill>
              <a:srgbClr val="E7EDEF"/>
            </a:solidFill>
          </p:spPr>
        </p:sp>
        <p:sp>
          <p:nvSpPr>
            <p:cNvPr name="TextBox 64" id="64"/>
            <p:cNvSpPr txBox="true"/>
            <p:nvPr/>
          </p:nvSpPr>
          <p:spPr>
            <a:xfrm>
              <a:off x="0" y="-38100"/>
              <a:ext cx="2390089" cy="217737"/>
            </a:xfrm>
            <a:prstGeom prst="rect">
              <a:avLst/>
            </a:prstGeom>
          </p:spPr>
          <p:txBody>
            <a:bodyPr anchor="ctr" rtlCol="false" tIns="50800" lIns="50800" bIns="50800" rIns="50800"/>
            <a:lstStyle/>
            <a:p>
              <a:pPr algn="ctr">
                <a:lnSpc>
                  <a:spcPts val="2659"/>
                </a:lnSpc>
              </a:pPr>
            </a:p>
          </p:txBody>
        </p:sp>
      </p:grpSp>
      <p:grpSp>
        <p:nvGrpSpPr>
          <p:cNvPr name="Group 65" id="65"/>
          <p:cNvGrpSpPr/>
          <p:nvPr/>
        </p:nvGrpSpPr>
        <p:grpSpPr>
          <a:xfrm rot="0">
            <a:off x="525555" y="1269571"/>
            <a:ext cx="623261" cy="561769"/>
            <a:chOff x="0" y="0"/>
            <a:chExt cx="164151" cy="147956"/>
          </a:xfrm>
        </p:grpSpPr>
        <p:sp>
          <p:nvSpPr>
            <p:cNvPr name="Freeform 66" id="66"/>
            <p:cNvSpPr/>
            <p:nvPr/>
          </p:nvSpPr>
          <p:spPr>
            <a:xfrm flipH="false" flipV="false" rot="0">
              <a:off x="0" y="0"/>
              <a:ext cx="164151" cy="147956"/>
            </a:xfrm>
            <a:custGeom>
              <a:avLst/>
              <a:gdLst/>
              <a:ahLst/>
              <a:cxnLst/>
              <a:rect r="r" b="b" t="t" l="l"/>
              <a:pathLst>
                <a:path h="147956" w="164151">
                  <a:moveTo>
                    <a:pt x="0" y="0"/>
                  </a:moveTo>
                  <a:lnTo>
                    <a:pt x="164151" y="0"/>
                  </a:lnTo>
                  <a:lnTo>
                    <a:pt x="164151" y="147956"/>
                  </a:lnTo>
                  <a:lnTo>
                    <a:pt x="0" y="147956"/>
                  </a:lnTo>
                  <a:close/>
                </a:path>
              </a:pathLst>
            </a:custGeom>
            <a:solidFill>
              <a:srgbClr val="FFFFFF"/>
            </a:solidFill>
          </p:spPr>
        </p:sp>
        <p:sp>
          <p:nvSpPr>
            <p:cNvPr name="TextBox 67" id="67"/>
            <p:cNvSpPr txBox="true"/>
            <p:nvPr/>
          </p:nvSpPr>
          <p:spPr>
            <a:xfrm>
              <a:off x="0" y="-38100"/>
              <a:ext cx="164151" cy="186056"/>
            </a:xfrm>
            <a:prstGeom prst="rect">
              <a:avLst/>
            </a:prstGeom>
          </p:spPr>
          <p:txBody>
            <a:bodyPr anchor="ctr" rtlCol="false" tIns="50800" lIns="50800" bIns="50800" rIns="50800"/>
            <a:lstStyle/>
            <a:p>
              <a:pPr algn="ctr">
                <a:lnSpc>
                  <a:spcPts val="2659"/>
                </a:lnSpc>
              </a:pPr>
            </a:p>
          </p:txBody>
        </p:sp>
      </p:grpSp>
      <p:sp>
        <p:nvSpPr>
          <p:cNvPr name="Freeform 68" id="68"/>
          <p:cNvSpPr/>
          <p:nvPr/>
        </p:nvSpPr>
        <p:spPr>
          <a:xfrm flipH="false" flipV="false" rot="0">
            <a:off x="667429" y="1354206"/>
            <a:ext cx="392501" cy="392501"/>
          </a:xfrm>
          <a:custGeom>
            <a:avLst/>
            <a:gdLst/>
            <a:ahLst/>
            <a:cxnLst/>
            <a:rect r="r" b="b" t="t" l="l"/>
            <a:pathLst>
              <a:path h="392501" w="392501">
                <a:moveTo>
                  <a:pt x="0" y="0"/>
                </a:moveTo>
                <a:lnTo>
                  <a:pt x="392500" y="0"/>
                </a:lnTo>
                <a:lnTo>
                  <a:pt x="392500" y="392500"/>
                </a:lnTo>
                <a:lnTo>
                  <a:pt x="0" y="3925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9" id="69"/>
          <p:cNvSpPr/>
          <p:nvPr/>
        </p:nvSpPr>
        <p:spPr>
          <a:xfrm flipH="false" flipV="false" rot="0">
            <a:off x="12091447" y="1312925"/>
            <a:ext cx="369162" cy="475061"/>
          </a:xfrm>
          <a:custGeom>
            <a:avLst/>
            <a:gdLst/>
            <a:ahLst/>
            <a:cxnLst/>
            <a:rect r="r" b="b" t="t" l="l"/>
            <a:pathLst>
              <a:path h="475061" w="369162">
                <a:moveTo>
                  <a:pt x="0" y="0"/>
                </a:moveTo>
                <a:lnTo>
                  <a:pt x="369162" y="0"/>
                </a:lnTo>
                <a:lnTo>
                  <a:pt x="369162" y="475062"/>
                </a:lnTo>
                <a:lnTo>
                  <a:pt x="0" y="475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0" id="70"/>
          <p:cNvSpPr/>
          <p:nvPr/>
        </p:nvSpPr>
        <p:spPr>
          <a:xfrm flipH="false" flipV="false" rot="0">
            <a:off x="12058015" y="7829087"/>
            <a:ext cx="436026" cy="475881"/>
          </a:xfrm>
          <a:custGeom>
            <a:avLst/>
            <a:gdLst/>
            <a:ahLst/>
            <a:cxnLst/>
            <a:rect r="r" b="b" t="t" l="l"/>
            <a:pathLst>
              <a:path h="475881" w="436026">
                <a:moveTo>
                  <a:pt x="0" y="0"/>
                </a:moveTo>
                <a:lnTo>
                  <a:pt x="436026" y="0"/>
                </a:lnTo>
                <a:lnTo>
                  <a:pt x="436026" y="475882"/>
                </a:lnTo>
                <a:lnTo>
                  <a:pt x="0" y="4758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1" id="71"/>
          <p:cNvSpPr txBox="true"/>
          <p:nvPr/>
        </p:nvSpPr>
        <p:spPr>
          <a:xfrm rot="0">
            <a:off x="4252752" y="104775"/>
            <a:ext cx="9782495" cy="862043"/>
          </a:xfrm>
          <a:prstGeom prst="rect">
            <a:avLst/>
          </a:prstGeom>
        </p:spPr>
        <p:txBody>
          <a:bodyPr anchor="t" rtlCol="false" tIns="0" lIns="0" bIns="0" rIns="0">
            <a:spAutoFit/>
          </a:bodyPr>
          <a:lstStyle/>
          <a:p>
            <a:pPr algn="l" marL="0" indent="0" lvl="0">
              <a:lnSpc>
                <a:spcPts val="6591"/>
              </a:lnSpc>
              <a:spcBef>
                <a:spcPct val="0"/>
              </a:spcBef>
            </a:pPr>
            <a:r>
              <a:rPr lang="en-US" sz="6399" spc="204" strike="noStrike" u="none">
                <a:solidFill>
                  <a:srgbClr val="040606"/>
                </a:solidFill>
                <a:latin typeface="Montserrat Ultra-Bold"/>
              </a:rPr>
              <a:t>PROJECT APPROACH</a:t>
            </a:r>
          </a:p>
        </p:txBody>
      </p:sp>
      <p:grpSp>
        <p:nvGrpSpPr>
          <p:cNvPr name="Group 72" id="72"/>
          <p:cNvGrpSpPr/>
          <p:nvPr/>
        </p:nvGrpSpPr>
        <p:grpSpPr>
          <a:xfrm rot="0">
            <a:off x="401730" y="1998584"/>
            <a:ext cx="9074871" cy="7199851"/>
            <a:chOff x="0" y="0"/>
            <a:chExt cx="12099827" cy="9599802"/>
          </a:xfrm>
        </p:grpSpPr>
        <p:sp>
          <p:nvSpPr>
            <p:cNvPr name="Freeform 73" id="73"/>
            <p:cNvSpPr/>
            <p:nvPr/>
          </p:nvSpPr>
          <p:spPr>
            <a:xfrm flipH="false" flipV="false" rot="0">
              <a:off x="0" y="76200"/>
              <a:ext cx="6048679" cy="7860334"/>
            </a:xfrm>
            <a:custGeom>
              <a:avLst/>
              <a:gdLst/>
              <a:ahLst/>
              <a:cxnLst/>
              <a:rect r="r" b="b" t="t" l="l"/>
              <a:pathLst>
                <a:path h="7860334" w="6048679">
                  <a:moveTo>
                    <a:pt x="0" y="0"/>
                  </a:moveTo>
                  <a:lnTo>
                    <a:pt x="6048679" y="0"/>
                  </a:lnTo>
                  <a:lnTo>
                    <a:pt x="6048679" y="7860334"/>
                  </a:lnTo>
                  <a:lnTo>
                    <a:pt x="0" y="7860334"/>
                  </a:lnTo>
                  <a:lnTo>
                    <a:pt x="0" y="0"/>
                  </a:lnTo>
                  <a:close/>
                </a:path>
              </a:pathLst>
            </a:custGeom>
            <a:blipFill>
              <a:blip r:embed="rId13"/>
              <a:stretch>
                <a:fillRect l="-5123" t="0" r="-3393" b="-5537"/>
              </a:stretch>
            </a:blipFill>
          </p:spPr>
        </p:sp>
        <p:sp>
          <p:nvSpPr>
            <p:cNvPr name="Freeform 74" id="74"/>
            <p:cNvSpPr/>
            <p:nvPr/>
          </p:nvSpPr>
          <p:spPr>
            <a:xfrm flipH="false" flipV="false" rot="0">
              <a:off x="0" y="7902063"/>
              <a:ext cx="6048679" cy="1621539"/>
            </a:xfrm>
            <a:custGeom>
              <a:avLst/>
              <a:gdLst/>
              <a:ahLst/>
              <a:cxnLst/>
              <a:rect r="r" b="b" t="t" l="l"/>
              <a:pathLst>
                <a:path h="1621539" w="6048679">
                  <a:moveTo>
                    <a:pt x="0" y="0"/>
                  </a:moveTo>
                  <a:lnTo>
                    <a:pt x="6048679" y="0"/>
                  </a:lnTo>
                  <a:lnTo>
                    <a:pt x="6048679" y="1621539"/>
                  </a:lnTo>
                  <a:lnTo>
                    <a:pt x="0" y="1621539"/>
                  </a:lnTo>
                  <a:lnTo>
                    <a:pt x="0" y="0"/>
                  </a:lnTo>
                  <a:close/>
                </a:path>
              </a:pathLst>
            </a:custGeom>
            <a:blipFill>
              <a:blip r:embed="rId14"/>
              <a:stretch>
                <a:fillRect l="-1928" t="-39076" r="-1058" b="-1156"/>
              </a:stretch>
            </a:blipFill>
          </p:spPr>
        </p:sp>
        <p:sp>
          <p:nvSpPr>
            <p:cNvPr name="Freeform 75" id="75"/>
            <p:cNvSpPr/>
            <p:nvPr/>
          </p:nvSpPr>
          <p:spPr>
            <a:xfrm flipH="false" flipV="false" rot="0">
              <a:off x="5992798" y="76200"/>
              <a:ext cx="6005507" cy="9447402"/>
            </a:xfrm>
            <a:custGeom>
              <a:avLst/>
              <a:gdLst/>
              <a:ahLst/>
              <a:cxnLst/>
              <a:rect r="r" b="b" t="t" l="l"/>
              <a:pathLst>
                <a:path h="9447402" w="6005507">
                  <a:moveTo>
                    <a:pt x="0" y="0"/>
                  </a:moveTo>
                  <a:lnTo>
                    <a:pt x="6005508" y="0"/>
                  </a:lnTo>
                  <a:lnTo>
                    <a:pt x="6005508" y="9447402"/>
                  </a:lnTo>
                  <a:lnTo>
                    <a:pt x="0" y="9447402"/>
                  </a:lnTo>
                  <a:lnTo>
                    <a:pt x="0" y="0"/>
                  </a:lnTo>
                  <a:close/>
                </a:path>
              </a:pathLst>
            </a:custGeom>
            <a:blipFill>
              <a:blip r:embed="rId15"/>
              <a:stretch>
                <a:fillRect l="-12840" t="0" r="-13393" b="0"/>
              </a:stretch>
            </a:blipFill>
          </p:spPr>
        </p:sp>
        <p:grpSp>
          <p:nvGrpSpPr>
            <p:cNvPr name="Group 76" id="76"/>
            <p:cNvGrpSpPr/>
            <p:nvPr/>
          </p:nvGrpSpPr>
          <p:grpSpPr>
            <a:xfrm rot="0">
              <a:off x="0" y="0"/>
              <a:ext cx="12099827" cy="9599802"/>
              <a:chOff x="0" y="0"/>
              <a:chExt cx="2748419" cy="2180550"/>
            </a:xfrm>
          </p:grpSpPr>
          <p:sp>
            <p:nvSpPr>
              <p:cNvPr name="Freeform 77" id="77"/>
              <p:cNvSpPr/>
              <p:nvPr/>
            </p:nvSpPr>
            <p:spPr>
              <a:xfrm flipH="false" flipV="false" rot="0">
                <a:off x="0" y="0"/>
                <a:ext cx="2748419" cy="2180550"/>
              </a:xfrm>
              <a:custGeom>
                <a:avLst/>
                <a:gdLst/>
                <a:ahLst/>
                <a:cxnLst/>
                <a:rect r="r" b="b" t="t" l="l"/>
                <a:pathLst>
                  <a:path h="2180550" w="2748419">
                    <a:moveTo>
                      <a:pt x="6825" y="0"/>
                    </a:moveTo>
                    <a:lnTo>
                      <a:pt x="2741594" y="0"/>
                    </a:lnTo>
                    <a:cubicBezTo>
                      <a:pt x="2743404" y="0"/>
                      <a:pt x="2745140" y="719"/>
                      <a:pt x="2746420" y="1999"/>
                    </a:cubicBezTo>
                    <a:cubicBezTo>
                      <a:pt x="2747700" y="3279"/>
                      <a:pt x="2748419" y="5015"/>
                      <a:pt x="2748419" y="6825"/>
                    </a:cubicBezTo>
                    <a:lnTo>
                      <a:pt x="2748419" y="2173725"/>
                    </a:lnTo>
                    <a:cubicBezTo>
                      <a:pt x="2748419" y="2177494"/>
                      <a:pt x="2745363" y="2180550"/>
                      <a:pt x="2741594" y="2180550"/>
                    </a:cubicBezTo>
                    <a:lnTo>
                      <a:pt x="6825" y="2180550"/>
                    </a:lnTo>
                    <a:cubicBezTo>
                      <a:pt x="3056" y="2180550"/>
                      <a:pt x="0" y="2177494"/>
                      <a:pt x="0" y="2173725"/>
                    </a:cubicBezTo>
                    <a:lnTo>
                      <a:pt x="0" y="6825"/>
                    </a:lnTo>
                    <a:cubicBezTo>
                      <a:pt x="0" y="3056"/>
                      <a:pt x="3056" y="0"/>
                      <a:pt x="6825" y="0"/>
                    </a:cubicBezTo>
                    <a:close/>
                  </a:path>
                </a:pathLst>
              </a:custGeom>
              <a:solidFill>
                <a:srgbClr val="000000">
                  <a:alpha val="0"/>
                </a:srgbClr>
              </a:solidFill>
              <a:ln w="47625" cap="sq">
                <a:solidFill>
                  <a:srgbClr val="325288"/>
                </a:solidFill>
                <a:prstDash val="solid"/>
                <a:miter/>
              </a:ln>
            </p:spPr>
          </p:sp>
          <p:sp>
            <p:nvSpPr>
              <p:cNvPr name="TextBox 78" id="78"/>
              <p:cNvSpPr txBox="true"/>
              <p:nvPr/>
            </p:nvSpPr>
            <p:spPr>
              <a:xfrm>
                <a:off x="0" y="47625"/>
                <a:ext cx="2748419" cy="2132925"/>
              </a:xfrm>
              <a:prstGeom prst="rect">
                <a:avLst/>
              </a:prstGeom>
            </p:spPr>
            <p:txBody>
              <a:bodyPr anchor="ctr" rtlCol="false" tIns="50800" lIns="50800" bIns="50800" rIns="50800"/>
              <a:lstStyle/>
              <a:p>
                <a:pPr algn="ctr">
                  <a:lnSpc>
                    <a:spcPts val="2376"/>
                  </a:lnSpc>
                </a:pPr>
              </a:p>
            </p:txBody>
          </p:sp>
        </p:grpSp>
        <p:sp>
          <p:nvSpPr>
            <p:cNvPr name="AutoShape 79" id="79"/>
            <p:cNvSpPr/>
            <p:nvPr/>
          </p:nvSpPr>
          <p:spPr>
            <a:xfrm>
              <a:off x="5845240" y="63500"/>
              <a:ext cx="0" cy="9470262"/>
            </a:xfrm>
            <a:prstGeom prst="line">
              <a:avLst/>
            </a:prstGeom>
            <a:ln cap="flat" w="12700">
              <a:solidFill>
                <a:srgbClr val="000000"/>
              </a:solidFill>
              <a:prstDash val="sysDot"/>
              <a:headEnd type="none" len="sm" w="sm"/>
              <a:tailEnd type="none" len="sm" w="sm"/>
            </a:ln>
          </p:spPr>
        </p:sp>
      </p:grpSp>
      <p:grpSp>
        <p:nvGrpSpPr>
          <p:cNvPr name="Group 80" id="80"/>
          <p:cNvGrpSpPr/>
          <p:nvPr/>
        </p:nvGrpSpPr>
        <p:grpSpPr>
          <a:xfrm rot="0">
            <a:off x="4252752" y="852641"/>
            <a:ext cx="9600985" cy="228353"/>
            <a:chOff x="0" y="0"/>
            <a:chExt cx="12801313" cy="304471"/>
          </a:xfrm>
        </p:grpSpPr>
        <p:grpSp>
          <p:nvGrpSpPr>
            <p:cNvPr name="Group 81" id="81"/>
            <p:cNvGrpSpPr/>
            <p:nvPr/>
          </p:nvGrpSpPr>
          <p:grpSpPr>
            <a:xfrm rot="0">
              <a:off x="0" y="232505"/>
              <a:ext cx="12801313" cy="71966"/>
              <a:chOff x="0" y="0"/>
              <a:chExt cx="900585" cy="5063"/>
            </a:xfrm>
          </p:grpSpPr>
          <p:sp>
            <p:nvSpPr>
              <p:cNvPr name="Freeform 82" id="82"/>
              <p:cNvSpPr/>
              <p:nvPr/>
            </p:nvSpPr>
            <p:spPr>
              <a:xfrm flipH="false" flipV="false" rot="0">
                <a:off x="0" y="0"/>
                <a:ext cx="900585" cy="5063"/>
              </a:xfrm>
              <a:custGeom>
                <a:avLst/>
                <a:gdLst/>
                <a:ahLst/>
                <a:cxnLst/>
                <a:rect r="r" b="b" t="t" l="l"/>
                <a:pathLst>
                  <a:path h="5063" w="900585">
                    <a:moveTo>
                      <a:pt x="0" y="0"/>
                    </a:moveTo>
                    <a:lnTo>
                      <a:pt x="900585" y="0"/>
                    </a:lnTo>
                    <a:lnTo>
                      <a:pt x="900585" y="5063"/>
                    </a:lnTo>
                    <a:lnTo>
                      <a:pt x="0" y="5063"/>
                    </a:lnTo>
                    <a:close/>
                  </a:path>
                </a:pathLst>
              </a:custGeom>
              <a:solidFill>
                <a:srgbClr val="72D402"/>
              </a:solidFill>
            </p:spPr>
          </p:sp>
          <p:sp>
            <p:nvSpPr>
              <p:cNvPr name="TextBox 83" id="83"/>
              <p:cNvSpPr txBox="true"/>
              <p:nvPr/>
            </p:nvSpPr>
            <p:spPr>
              <a:xfrm>
                <a:off x="0" y="-38100"/>
                <a:ext cx="900585" cy="43163"/>
              </a:xfrm>
              <a:prstGeom prst="rect">
                <a:avLst/>
              </a:prstGeom>
            </p:spPr>
            <p:txBody>
              <a:bodyPr anchor="ctr" rtlCol="false" tIns="50800" lIns="50800" bIns="50800" rIns="50800"/>
              <a:lstStyle/>
              <a:p>
                <a:pPr algn="ctr">
                  <a:lnSpc>
                    <a:spcPts val="2659"/>
                  </a:lnSpc>
                </a:pPr>
              </a:p>
            </p:txBody>
          </p:sp>
        </p:grpSp>
        <p:grpSp>
          <p:nvGrpSpPr>
            <p:cNvPr name="Group 84" id="84"/>
            <p:cNvGrpSpPr/>
            <p:nvPr/>
          </p:nvGrpSpPr>
          <p:grpSpPr>
            <a:xfrm rot="0">
              <a:off x="0" y="0"/>
              <a:ext cx="12801313" cy="71966"/>
              <a:chOff x="0" y="0"/>
              <a:chExt cx="900585" cy="5063"/>
            </a:xfrm>
          </p:grpSpPr>
          <p:sp>
            <p:nvSpPr>
              <p:cNvPr name="Freeform 85" id="85"/>
              <p:cNvSpPr/>
              <p:nvPr/>
            </p:nvSpPr>
            <p:spPr>
              <a:xfrm flipH="false" flipV="false" rot="0">
                <a:off x="0" y="0"/>
                <a:ext cx="900585" cy="5063"/>
              </a:xfrm>
              <a:custGeom>
                <a:avLst/>
                <a:gdLst/>
                <a:ahLst/>
                <a:cxnLst/>
                <a:rect r="r" b="b" t="t" l="l"/>
                <a:pathLst>
                  <a:path h="5063" w="900585">
                    <a:moveTo>
                      <a:pt x="0" y="0"/>
                    </a:moveTo>
                    <a:lnTo>
                      <a:pt x="900585" y="0"/>
                    </a:lnTo>
                    <a:lnTo>
                      <a:pt x="900585" y="5063"/>
                    </a:lnTo>
                    <a:lnTo>
                      <a:pt x="0" y="5063"/>
                    </a:lnTo>
                    <a:close/>
                  </a:path>
                </a:pathLst>
              </a:custGeom>
              <a:solidFill>
                <a:srgbClr val="72D402"/>
              </a:solidFill>
            </p:spPr>
          </p:sp>
          <p:sp>
            <p:nvSpPr>
              <p:cNvPr name="TextBox 86" id="86"/>
              <p:cNvSpPr txBox="true"/>
              <p:nvPr/>
            </p:nvSpPr>
            <p:spPr>
              <a:xfrm>
                <a:off x="0" y="-38100"/>
                <a:ext cx="900585" cy="43163"/>
              </a:xfrm>
              <a:prstGeom prst="rect">
                <a:avLst/>
              </a:prstGeom>
            </p:spPr>
            <p:txBody>
              <a:bodyPr anchor="ctr" rtlCol="false" tIns="50800" lIns="50800" bIns="50800" rIns="50800"/>
              <a:lstStyle/>
              <a:p>
                <a:pPr algn="ctr">
                  <a:lnSpc>
                    <a:spcPts val="2659"/>
                  </a:lnSpc>
                </a:pPr>
              </a:p>
            </p:txBody>
          </p:sp>
        </p:grpSp>
        <p:grpSp>
          <p:nvGrpSpPr>
            <p:cNvPr name="Group 87" id="87"/>
            <p:cNvGrpSpPr/>
            <p:nvPr/>
          </p:nvGrpSpPr>
          <p:grpSpPr>
            <a:xfrm rot="0">
              <a:off x="0" y="104750"/>
              <a:ext cx="12801313" cy="94971"/>
              <a:chOff x="0" y="0"/>
              <a:chExt cx="900585" cy="6681"/>
            </a:xfrm>
          </p:grpSpPr>
          <p:sp>
            <p:nvSpPr>
              <p:cNvPr name="Freeform 88" id="88"/>
              <p:cNvSpPr/>
              <p:nvPr/>
            </p:nvSpPr>
            <p:spPr>
              <a:xfrm flipH="false" flipV="false" rot="0">
                <a:off x="0" y="0"/>
                <a:ext cx="900585" cy="6681"/>
              </a:xfrm>
              <a:custGeom>
                <a:avLst/>
                <a:gdLst/>
                <a:ahLst/>
                <a:cxnLst/>
                <a:rect r="r" b="b" t="t" l="l"/>
                <a:pathLst>
                  <a:path h="6681" w="900585">
                    <a:moveTo>
                      <a:pt x="0" y="0"/>
                    </a:moveTo>
                    <a:lnTo>
                      <a:pt x="900585" y="0"/>
                    </a:lnTo>
                    <a:lnTo>
                      <a:pt x="900585" y="6681"/>
                    </a:lnTo>
                    <a:lnTo>
                      <a:pt x="0" y="6681"/>
                    </a:lnTo>
                    <a:close/>
                  </a:path>
                </a:pathLst>
              </a:custGeom>
              <a:solidFill>
                <a:srgbClr val="2F2F30"/>
              </a:solidFill>
              <a:ln cap="sq">
                <a:noFill/>
                <a:prstDash val="solid"/>
                <a:miter/>
              </a:ln>
            </p:spPr>
          </p:sp>
          <p:sp>
            <p:nvSpPr>
              <p:cNvPr name="TextBox 89" id="89"/>
              <p:cNvSpPr txBox="true"/>
              <p:nvPr/>
            </p:nvSpPr>
            <p:spPr>
              <a:xfrm>
                <a:off x="0" y="-38100"/>
                <a:ext cx="900585" cy="44781"/>
              </a:xfrm>
              <a:prstGeom prst="rect">
                <a:avLst/>
              </a:prstGeom>
            </p:spPr>
            <p:txBody>
              <a:bodyPr anchor="ctr" rtlCol="false" tIns="50800" lIns="50800" bIns="50800" rIns="50800"/>
              <a:lstStyle/>
              <a:p>
                <a:pPr algn="ctr" marL="0" indent="0" lvl="0">
                  <a:lnSpc>
                    <a:spcPts val="2659"/>
                  </a:lnSpc>
                  <a:spcBef>
                    <a:spcPct val="0"/>
                  </a:spcBef>
                </a:pPr>
              </a:p>
            </p:txBody>
          </p:sp>
        </p:grpSp>
      </p:grpSp>
      <p:sp>
        <p:nvSpPr>
          <p:cNvPr name="Freeform 90" id="90"/>
          <p:cNvSpPr/>
          <p:nvPr/>
        </p:nvSpPr>
        <p:spPr>
          <a:xfrm flipH="false" flipV="false" rot="0">
            <a:off x="3075900" y="9613157"/>
            <a:ext cx="331401" cy="235709"/>
          </a:xfrm>
          <a:custGeom>
            <a:avLst/>
            <a:gdLst/>
            <a:ahLst/>
            <a:cxnLst/>
            <a:rect r="r" b="b" t="t" l="l"/>
            <a:pathLst>
              <a:path h="235709" w="331401">
                <a:moveTo>
                  <a:pt x="0" y="0"/>
                </a:moveTo>
                <a:lnTo>
                  <a:pt x="331401" y="0"/>
                </a:lnTo>
                <a:lnTo>
                  <a:pt x="331401" y="235709"/>
                </a:lnTo>
                <a:lnTo>
                  <a:pt x="0" y="2357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91" id="91"/>
          <p:cNvSpPr txBox="true"/>
          <p:nvPr/>
        </p:nvSpPr>
        <p:spPr>
          <a:xfrm rot="0">
            <a:off x="1279004" y="1373407"/>
            <a:ext cx="4997485" cy="330167"/>
          </a:xfrm>
          <a:prstGeom prst="rect">
            <a:avLst/>
          </a:prstGeom>
        </p:spPr>
        <p:txBody>
          <a:bodyPr anchor="t" rtlCol="false" tIns="0" lIns="0" bIns="0" rIns="0">
            <a:spAutoFit/>
          </a:bodyPr>
          <a:lstStyle/>
          <a:p>
            <a:pPr algn="ctr" marL="0" indent="0" lvl="0">
              <a:lnSpc>
                <a:spcPts val="2799"/>
              </a:lnSpc>
              <a:spcBef>
                <a:spcPct val="0"/>
              </a:spcBef>
            </a:pPr>
            <a:r>
              <a:rPr lang="en-US" sz="1999" spc="349" strike="noStrike" u="none">
                <a:solidFill>
                  <a:srgbClr val="325288"/>
                </a:solidFill>
                <a:latin typeface="Ramabhadra"/>
                <a:ea typeface="Ramabhadra"/>
              </a:rPr>
              <a:t>DATA &amp; REQUEST GATHERIN﻿G</a:t>
            </a:r>
          </a:p>
        </p:txBody>
      </p:sp>
      <p:sp>
        <p:nvSpPr>
          <p:cNvPr name="TextBox 92" id="92"/>
          <p:cNvSpPr txBox="true"/>
          <p:nvPr/>
        </p:nvSpPr>
        <p:spPr>
          <a:xfrm rot="5400000">
            <a:off x="10871808" y="6222012"/>
            <a:ext cx="504016" cy="284414"/>
          </a:xfrm>
          <a:prstGeom prst="rect">
            <a:avLst/>
          </a:prstGeom>
        </p:spPr>
        <p:txBody>
          <a:bodyPr anchor="t" rtlCol="false" tIns="0" lIns="0" bIns="0" rIns="0">
            <a:spAutoFit/>
          </a:bodyPr>
          <a:lstStyle/>
          <a:p>
            <a:pPr>
              <a:lnSpc>
                <a:spcPts val="2199"/>
              </a:lnSpc>
            </a:pPr>
            <a:r>
              <a:rPr lang="en-US" sz="2199" spc="439">
                <a:solidFill>
                  <a:srgbClr val="325288"/>
                </a:solidFill>
                <a:latin typeface="Canva Sans Bold"/>
              </a:rPr>
              <a:t>&gt;&gt;</a:t>
            </a:r>
          </a:p>
        </p:txBody>
      </p:sp>
      <p:sp>
        <p:nvSpPr>
          <p:cNvPr name="TextBox 93" id="93"/>
          <p:cNvSpPr txBox="true"/>
          <p:nvPr/>
        </p:nvSpPr>
        <p:spPr>
          <a:xfrm rot="0">
            <a:off x="12806734" y="1373407"/>
            <a:ext cx="2979851" cy="330167"/>
          </a:xfrm>
          <a:prstGeom prst="rect">
            <a:avLst/>
          </a:prstGeom>
        </p:spPr>
        <p:txBody>
          <a:bodyPr anchor="t" rtlCol="false" tIns="0" lIns="0" bIns="0" rIns="0">
            <a:spAutoFit/>
          </a:bodyPr>
          <a:lstStyle/>
          <a:p>
            <a:pPr algn="ctr" marL="0" indent="0" lvl="0">
              <a:lnSpc>
                <a:spcPts val="2799"/>
              </a:lnSpc>
              <a:spcBef>
                <a:spcPct val="0"/>
              </a:spcBef>
            </a:pPr>
            <a:r>
              <a:rPr lang="en-US" sz="1999" spc="349" strike="noStrike" u="none">
                <a:solidFill>
                  <a:srgbClr val="325288"/>
                </a:solidFill>
                <a:latin typeface="Ramabhadra"/>
              </a:rPr>
              <a:t>DATA MODELLING</a:t>
            </a:r>
          </a:p>
        </p:txBody>
      </p:sp>
      <p:sp>
        <p:nvSpPr>
          <p:cNvPr name="TextBox 94" id="94"/>
          <p:cNvSpPr txBox="true"/>
          <p:nvPr/>
        </p:nvSpPr>
        <p:spPr>
          <a:xfrm rot="0">
            <a:off x="12871302" y="7891484"/>
            <a:ext cx="4638781" cy="330167"/>
          </a:xfrm>
          <a:prstGeom prst="rect">
            <a:avLst/>
          </a:prstGeom>
        </p:spPr>
        <p:txBody>
          <a:bodyPr anchor="t" rtlCol="false" tIns="0" lIns="0" bIns="0" rIns="0">
            <a:spAutoFit/>
          </a:bodyPr>
          <a:lstStyle/>
          <a:p>
            <a:pPr algn="ctr" marL="0" indent="0" lvl="0">
              <a:lnSpc>
                <a:spcPts val="2799"/>
              </a:lnSpc>
              <a:spcBef>
                <a:spcPct val="0"/>
              </a:spcBef>
            </a:pPr>
            <a:r>
              <a:rPr lang="en-US" sz="1999" spc="349" strike="noStrike" u="none">
                <a:solidFill>
                  <a:srgbClr val="325288"/>
                </a:solidFill>
                <a:latin typeface="Ramabhadra"/>
              </a:rPr>
              <a:t>ANALYSIS &amp; VISUALIZATION</a:t>
            </a:r>
          </a:p>
        </p:txBody>
      </p:sp>
      <p:sp>
        <p:nvSpPr>
          <p:cNvPr name="TextBox 95" id="95"/>
          <p:cNvSpPr txBox="true"/>
          <p:nvPr/>
        </p:nvSpPr>
        <p:spPr>
          <a:xfrm rot="0">
            <a:off x="13270902" y="8830312"/>
            <a:ext cx="4011032" cy="173256"/>
          </a:xfrm>
          <a:prstGeom prst="rect">
            <a:avLst/>
          </a:prstGeom>
        </p:spPr>
        <p:txBody>
          <a:bodyPr anchor="t" rtlCol="false" tIns="0" lIns="0" bIns="0" rIns="0">
            <a:spAutoFit/>
          </a:bodyPr>
          <a:lstStyle/>
          <a:p>
            <a:pPr>
              <a:lnSpc>
                <a:spcPts val="1200"/>
              </a:lnSpc>
            </a:pPr>
            <a:r>
              <a:rPr lang="en-US" sz="1200" spc="240">
                <a:solidFill>
                  <a:srgbClr val="737373"/>
                </a:solidFill>
                <a:latin typeface="Ramabhadra"/>
              </a:rPr>
              <a:t>FOR AD-HOC REQUESTS SQL ANALYSIS</a:t>
            </a:r>
          </a:p>
        </p:txBody>
      </p:sp>
      <p:sp>
        <p:nvSpPr>
          <p:cNvPr name="TextBox 96" id="96"/>
          <p:cNvSpPr txBox="true"/>
          <p:nvPr/>
        </p:nvSpPr>
        <p:spPr>
          <a:xfrm rot="0">
            <a:off x="13270902" y="9757631"/>
            <a:ext cx="3988398" cy="173256"/>
          </a:xfrm>
          <a:prstGeom prst="rect">
            <a:avLst/>
          </a:prstGeom>
        </p:spPr>
        <p:txBody>
          <a:bodyPr anchor="t" rtlCol="false" tIns="0" lIns="0" bIns="0" rIns="0">
            <a:spAutoFit/>
          </a:bodyPr>
          <a:lstStyle/>
          <a:p>
            <a:pPr>
              <a:lnSpc>
                <a:spcPts val="1200"/>
              </a:lnSpc>
            </a:pPr>
            <a:r>
              <a:rPr lang="en-US" sz="1200" spc="240">
                <a:solidFill>
                  <a:srgbClr val="737373"/>
                </a:solidFill>
                <a:latin typeface="Ramabhadra"/>
              </a:rPr>
              <a:t>FOR DATA VISUALIZATION &amp; INSIGHTS</a:t>
            </a:r>
          </a:p>
        </p:txBody>
      </p:sp>
      <p:sp>
        <p:nvSpPr>
          <p:cNvPr name="TextBox 97" id="97"/>
          <p:cNvSpPr txBox="true"/>
          <p:nvPr/>
        </p:nvSpPr>
        <p:spPr>
          <a:xfrm rot="0">
            <a:off x="374383" y="9332853"/>
            <a:ext cx="9724002" cy="209136"/>
          </a:xfrm>
          <a:prstGeom prst="rect">
            <a:avLst/>
          </a:prstGeom>
        </p:spPr>
        <p:txBody>
          <a:bodyPr anchor="t" rtlCol="false" tIns="0" lIns="0" bIns="0" rIns="0">
            <a:spAutoFit/>
          </a:bodyPr>
          <a:lstStyle/>
          <a:p>
            <a:pPr algn="ctr">
              <a:lnSpc>
                <a:spcPts val="1668"/>
              </a:lnSpc>
            </a:pPr>
            <a:r>
              <a:rPr lang="en-US" sz="1200" spc="50">
                <a:solidFill>
                  <a:srgbClr val="010101"/>
                </a:solidFill>
                <a:latin typeface="Ramabhadra"/>
              </a:rPr>
              <a:t>Apart from the above request, “</a:t>
            </a:r>
            <a:r>
              <a:rPr lang="en-US" sz="1200" spc="50" u="sng">
                <a:solidFill>
                  <a:srgbClr val="72D402"/>
                </a:solidFill>
                <a:latin typeface="Ramabhadra"/>
              </a:rPr>
              <a:t>Retail_Events_DB</a:t>
            </a:r>
            <a:r>
              <a:rPr lang="en-US" sz="1200" spc="50">
                <a:solidFill>
                  <a:srgbClr val="010101"/>
                </a:solidFill>
                <a:latin typeface="Ramabhadra"/>
              </a:rPr>
              <a:t>” named Database also has been provided, and contains following Tables:</a:t>
            </a:r>
          </a:p>
        </p:txBody>
      </p:sp>
      <p:sp>
        <p:nvSpPr>
          <p:cNvPr name="TextBox 98" id="98"/>
          <p:cNvSpPr txBox="true"/>
          <p:nvPr/>
        </p:nvSpPr>
        <p:spPr>
          <a:xfrm rot="0">
            <a:off x="3407301" y="9675515"/>
            <a:ext cx="1306921" cy="130043"/>
          </a:xfrm>
          <a:prstGeom prst="rect">
            <a:avLst/>
          </a:prstGeom>
        </p:spPr>
        <p:txBody>
          <a:bodyPr anchor="t" rtlCol="false" tIns="0" lIns="0" bIns="0" rIns="0">
            <a:spAutoFit/>
          </a:bodyPr>
          <a:lstStyle/>
          <a:p>
            <a:pPr>
              <a:lnSpc>
                <a:spcPts val="1000"/>
              </a:lnSpc>
            </a:pPr>
            <a:r>
              <a:rPr lang="en-US" sz="1000" spc="200">
                <a:solidFill>
                  <a:srgbClr val="010101"/>
                </a:solidFill>
                <a:latin typeface="Ramabhadra"/>
              </a:rPr>
              <a:t>dim_campaigns</a:t>
            </a:r>
          </a:p>
        </p:txBody>
      </p:sp>
      <p:sp>
        <p:nvSpPr>
          <p:cNvPr name="TextBox 99" id="99"/>
          <p:cNvSpPr txBox="true"/>
          <p:nvPr/>
        </p:nvSpPr>
        <p:spPr>
          <a:xfrm rot="0">
            <a:off x="3407301" y="9969850"/>
            <a:ext cx="1231372" cy="130043"/>
          </a:xfrm>
          <a:prstGeom prst="rect">
            <a:avLst/>
          </a:prstGeom>
        </p:spPr>
        <p:txBody>
          <a:bodyPr anchor="t" rtlCol="false" tIns="0" lIns="0" bIns="0" rIns="0">
            <a:spAutoFit/>
          </a:bodyPr>
          <a:lstStyle/>
          <a:p>
            <a:pPr algn="l" marL="0" indent="0" lvl="0">
              <a:lnSpc>
                <a:spcPts val="1000"/>
              </a:lnSpc>
              <a:spcBef>
                <a:spcPct val="0"/>
              </a:spcBef>
            </a:pPr>
            <a:r>
              <a:rPr lang="en-US" sz="1000" spc="200" strike="noStrike" u="none">
                <a:solidFill>
                  <a:srgbClr val="010101"/>
                </a:solidFill>
                <a:latin typeface="Ramabhadra"/>
              </a:rPr>
              <a:t>dim_products</a:t>
            </a:r>
          </a:p>
        </p:txBody>
      </p:sp>
      <p:sp>
        <p:nvSpPr>
          <p:cNvPr name="TextBox 100" id="100"/>
          <p:cNvSpPr txBox="true"/>
          <p:nvPr/>
        </p:nvSpPr>
        <p:spPr>
          <a:xfrm rot="0">
            <a:off x="15710392" y="148608"/>
            <a:ext cx="1948504" cy="245745"/>
          </a:xfrm>
          <a:prstGeom prst="rect">
            <a:avLst/>
          </a:prstGeom>
        </p:spPr>
        <p:txBody>
          <a:bodyPr anchor="t" rtlCol="false" tIns="0" lIns="0" bIns="0" rIns="0">
            <a:spAutoFit/>
          </a:bodyPr>
          <a:lstStyle/>
          <a:p>
            <a:pPr>
              <a:lnSpc>
                <a:spcPts val="1800"/>
              </a:lnSpc>
            </a:pPr>
            <a:r>
              <a:rPr lang="en-US" sz="1800" spc="359">
                <a:solidFill>
                  <a:srgbClr val="010101"/>
                </a:solidFill>
                <a:latin typeface="Ramabhadra"/>
              </a:rPr>
              <a:t>ATLIQ MART</a:t>
            </a:r>
          </a:p>
        </p:txBody>
      </p:sp>
      <p:sp>
        <p:nvSpPr>
          <p:cNvPr name="TextBox 101" id="101"/>
          <p:cNvSpPr txBox="true"/>
          <p:nvPr/>
        </p:nvSpPr>
        <p:spPr>
          <a:xfrm rot="0">
            <a:off x="5292846" y="9675515"/>
            <a:ext cx="1015968" cy="130043"/>
          </a:xfrm>
          <a:prstGeom prst="rect">
            <a:avLst/>
          </a:prstGeom>
        </p:spPr>
        <p:txBody>
          <a:bodyPr anchor="t" rtlCol="false" tIns="0" lIns="0" bIns="0" rIns="0">
            <a:spAutoFit/>
          </a:bodyPr>
          <a:lstStyle/>
          <a:p>
            <a:pPr>
              <a:lnSpc>
                <a:spcPts val="1000"/>
              </a:lnSpc>
            </a:pPr>
            <a:r>
              <a:rPr lang="en-US" sz="1000" spc="200">
                <a:solidFill>
                  <a:srgbClr val="010101"/>
                </a:solidFill>
                <a:latin typeface="Ramabhadra"/>
              </a:rPr>
              <a:t>dim_stores</a:t>
            </a:r>
          </a:p>
        </p:txBody>
      </p:sp>
      <p:sp>
        <p:nvSpPr>
          <p:cNvPr name="TextBox 102" id="102"/>
          <p:cNvSpPr txBox="true"/>
          <p:nvPr/>
        </p:nvSpPr>
        <p:spPr>
          <a:xfrm rot="0">
            <a:off x="5292846" y="9969850"/>
            <a:ext cx="1209082" cy="130043"/>
          </a:xfrm>
          <a:prstGeom prst="rect">
            <a:avLst/>
          </a:prstGeom>
        </p:spPr>
        <p:txBody>
          <a:bodyPr anchor="t" rtlCol="false" tIns="0" lIns="0" bIns="0" rIns="0">
            <a:spAutoFit/>
          </a:bodyPr>
          <a:lstStyle/>
          <a:p>
            <a:pPr>
              <a:lnSpc>
                <a:spcPts val="1000"/>
              </a:lnSpc>
            </a:pPr>
            <a:r>
              <a:rPr lang="en-US" sz="1000" spc="200">
                <a:solidFill>
                  <a:srgbClr val="010101"/>
                </a:solidFill>
                <a:latin typeface="Ramabhadra"/>
              </a:rPr>
              <a:t>fact_events</a:t>
            </a:r>
          </a:p>
        </p:txBody>
      </p:sp>
      <p:sp>
        <p:nvSpPr>
          <p:cNvPr name="Freeform 103" id="103"/>
          <p:cNvSpPr/>
          <p:nvPr/>
        </p:nvSpPr>
        <p:spPr>
          <a:xfrm flipH="false" flipV="false" rot="0">
            <a:off x="3075900" y="9907491"/>
            <a:ext cx="331401" cy="235709"/>
          </a:xfrm>
          <a:custGeom>
            <a:avLst/>
            <a:gdLst/>
            <a:ahLst/>
            <a:cxnLst/>
            <a:rect r="r" b="b" t="t" l="l"/>
            <a:pathLst>
              <a:path h="235709" w="331401">
                <a:moveTo>
                  <a:pt x="0" y="0"/>
                </a:moveTo>
                <a:lnTo>
                  <a:pt x="331401" y="0"/>
                </a:lnTo>
                <a:lnTo>
                  <a:pt x="331401" y="235710"/>
                </a:lnTo>
                <a:lnTo>
                  <a:pt x="0" y="2357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4" id="104"/>
          <p:cNvSpPr/>
          <p:nvPr/>
        </p:nvSpPr>
        <p:spPr>
          <a:xfrm flipH="false" flipV="false" rot="0">
            <a:off x="4961445" y="9613157"/>
            <a:ext cx="331401" cy="235709"/>
          </a:xfrm>
          <a:custGeom>
            <a:avLst/>
            <a:gdLst/>
            <a:ahLst/>
            <a:cxnLst/>
            <a:rect r="r" b="b" t="t" l="l"/>
            <a:pathLst>
              <a:path h="235709" w="331401">
                <a:moveTo>
                  <a:pt x="0" y="0"/>
                </a:moveTo>
                <a:lnTo>
                  <a:pt x="331401" y="0"/>
                </a:lnTo>
                <a:lnTo>
                  <a:pt x="331401" y="235709"/>
                </a:lnTo>
                <a:lnTo>
                  <a:pt x="0" y="2357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5" id="105"/>
          <p:cNvSpPr/>
          <p:nvPr/>
        </p:nvSpPr>
        <p:spPr>
          <a:xfrm flipH="false" flipV="false" rot="0">
            <a:off x="4961445" y="9907491"/>
            <a:ext cx="331401" cy="235709"/>
          </a:xfrm>
          <a:custGeom>
            <a:avLst/>
            <a:gdLst/>
            <a:ahLst/>
            <a:cxnLst/>
            <a:rect r="r" b="b" t="t" l="l"/>
            <a:pathLst>
              <a:path h="235709" w="331401">
                <a:moveTo>
                  <a:pt x="0" y="0"/>
                </a:moveTo>
                <a:lnTo>
                  <a:pt x="331401" y="0"/>
                </a:lnTo>
                <a:lnTo>
                  <a:pt x="331401" y="235710"/>
                </a:lnTo>
                <a:lnTo>
                  <a:pt x="0" y="2357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8861835" y="-2171771"/>
            <a:ext cx="5037725" cy="12713502"/>
          </a:xfrm>
          <a:custGeom>
            <a:avLst/>
            <a:gdLst/>
            <a:ahLst/>
            <a:cxnLst/>
            <a:rect r="r" b="b" t="t" l="l"/>
            <a:pathLst>
              <a:path h="12713502" w="5037725">
                <a:moveTo>
                  <a:pt x="0" y="0"/>
                </a:moveTo>
                <a:lnTo>
                  <a:pt x="5037725" y="0"/>
                </a:lnTo>
                <a:lnTo>
                  <a:pt x="5037725" y="12713502"/>
                </a:lnTo>
                <a:lnTo>
                  <a:pt x="0" y="12713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63776" y="-319183"/>
            <a:ext cx="7791795" cy="11958669"/>
            <a:chOff x="0" y="0"/>
            <a:chExt cx="2052160" cy="3149608"/>
          </a:xfrm>
        </p:grpSpPr>
        <p:sp>
          <p:nvSpPr>
            <p:cNvPr name="Freeform 4" id="4"/>
            <p:cNvSpPr/>
            <p:nvPr/>
          </p:nvSpPr>
          <p:spPr>
            <a:xfrm flipH="false" flipV="false" rot="0">
              <a:off x="0" y="0"/>
              <a:ext cx="2052160" cy="3149608"/>
            </a:xfrm>
            <a:custGeom>
              <a:avLst/>
              <a:gdLst/>
              <a:ahLst/>
              <a:cxnLst/>
              <a:rect r="r" b="b" t="t" l="l"/>
              <a:pathLst>
                <a:path h="3149608" w="2052160">
                  <a:moveTo>
                    <a:pt x="0" y="0"/>
                  </a:moveTo>
                  <a:lnTo>
                    <a:pt x="2052160" y="0"/>
                  </a:lnTo>
                  <a:lnTo>
                    <a:pt x="2052160" y="3149608"/>
                  </a:lnTo>
                  <a:lnTo>
                    <a:pt x="0" y="3149608"/>
                  </a:lnTo>
                  <a:close/>
                </a:path>
              </a:pathLst>
            </a:custGeom>
            <a:solidFill>
              <a:srgbClr val="72D402"/>
            </a:solidFill>
          </p:spPr>
        </p:sp>
        <p:sp>
          <p:nvSpPr>
            <p:cNvPr name="TextBox 5" id="5"/>
            <p:cNvSpPr txBox="true"/>
            <p:nvPr/>
          </p:nvSpPr>
          <p:spPr>
            <a:xfrm>
              <a:off x="0" y="-57150"/>
              <a:ext cx="2052160" cy="32067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816514" y="3617760"/>
            <a:ext cx="593694" cy="5936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2F3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51086" y="8656109"/>
            <a:ext cx="602191" cy="6021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552182" y="4343443"/>
            <a:ext cx="408757" cy="4087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109399" y="7960098"/>
            <a:ext cx="442782" cy="4427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372233" y="0"/>
            <a:ext cx="6219772" cy="10419565"/>
            <a:chOff x="0" y="0"/>
            <a:chExt cx="20016918" cy="33532996"/>
          </a:xfrm>
        </p:grpSpPr>
        <p:sp>
          <p:nvSpPr>
            <p:cNvPr name="Freeform 19" id="19"/>
            <p:cNvSpPr/>
            <p:nvPr/>
          </p:nvSpPr>
          <p:spPr>
            <a:xfrm flipH="false" flipV="false" rot="0">
              <a:off x="-703580" y="0"/>
              <a:ext cx="20720498" cy="33533035"/>
            </a:xfrm>
            <a:custGeom>
              <a:avLst/>
              <a:gdLst/>
              <a:ahLst/>
              <a:cxnLst/>
              <a:rect r="r" b="b" t="t" l="l"/>
              <a:pathLst>
                <a:path h="33533035" w="20720498">
                  <a:moveTo>
                    <a:pt x="5612689" y="0"/>
                  </a:moveTo>
                  <a:cubicBezTo>
                    <a:pt x="5612689" y="0"/>
                    <a:pt x="5523937" y="4361074"/>
                    <a:pt x="5227565" y="6126627"/>
                  </a:cubicBezTo>
                  <a:cubicBezTo>
                    <a:pt x="4376922" y="11194090"/>
                    <a:pt x="1623872" y="17094186"/>
                    <a:pt x="845531" y="22377941"/>
                  </a:cubicBezTo>
                  <a:cubicBezTo>
                    <a:pt x="0" y="28331480"/>
                    <a:pt x="3442036" y="33533035"/>
                    <a:pt x="3442036" y="33533035"/>
                  </a:cubicBezTo>
                  <a:lnTo>
                    <a:pt x="20720498" y="33533035"/>
                  </a:lnTo>
                  <a:lnTo>
                    <a:pt x="20720498" y="0"/>
                  </a:lnTo>
                  <a:close/>
                </a:path>
              </a:pathLst>
            </a:custGeom>
            <a:blipFill>
              <a:blip r:embed="rId4"/>
              <a:stretch>
                <a:fillRect l="-5849" t="0" r="-5808" b="0"/>
              </a:stretch>
            </a:blipFill>
          </p:spPr>
        </p:sp>
      </p:grpSp>
      <p:grpSp>
        <p:nvGrpSpPr>
          <p:cNvPr name="Group 20" id="20"/>
          <p:cNvGrpSpPr/>
          <p:nvPr/>
        </p:nvGrpSpPr>
        <p:grpSpPr>
          <a:xfrm rot="0">
            <a:off x="1811411" y="3889793"/>
            <a:ext cx="2174225" cy="2674997"/>
            <a:chOff x="0" y="0"/>
            <a:chExt cx="812800" cy="1000006"/>
          </a:xfrm>
        </p:grpSpPr>
        <p:sp>
          <p:nvSpPr>
            <p:cNvPr name="Freeform 21" id="21"/>
            <p:cNvSpPr/>
            <p:nvPr/>
          </p:nvSpPr>
          <p:spPr>
            <a:xfrm flipH="false" flipV="false" rot="0">
              <a:off x="0" y="0"/>
              <a:ext cx="812800" cy="1000006"/>
            </a:xfrm>
            <a:custGeom>
              <a:avLst/>
              <a:gdLst/>
              <a:ahLst/>
              <a:cxnLst/>
              <a:rect r="r" b="b" t="t" l="l"/>
              <a:pathLst>
                <a:path h="1000006" w="812800">
                  <a:moveTo>
                    <a:pt x="0" y="0"/>
                  </a:moveTo>
                  <a:lnTo>
                    <a:pt x="812800" y="0"/>
                  </a:lnTo>
                  <a:lnTo>
                    <a:pt x="812800" y="1000006"/>
                  </a:lnTo>
                  <a:lnTo>
                    <a:pt x="0" y="1000006"/>
                  </a:lnTo>
                  <a:close/>
                </a:path>
              </a:pathLst>
            </a:custGeom>
            <a:solidFill>
              <a:srgbClr val="2F2F30"/>
            </a:solidFill>
          </p:spPr>
        </p:sp>
        <p:sp>
          <p:nvSpPr>
            <p:cNvPr name="TextBox 22" id="22"/>
            <p:cNvSpPr txBox="true"/>
            <p:nvPr/>
          </p:nvSpPr>
          <p:spPr>
            <a:xfrm>
              <a:off x="0" y="-57150"/>
              <a:ext cx="812800" cy="105715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3985635" y="3889793"/>
            <a:ext cx="2174225" cy="2674997"/>
            <a:chOff x="0" y="0"/>
            <a:chExt cx="812800" cy="1000006"/>
          </a:xfrm>
        </p:grpSpPr>
        <p:sp>
          <p:nvSpPr>
            <p:cNvPr name="Freeform 24" id="24"/>
            <p:cNvSpPr/>
            <p:nvPr/>
          </p:nvSpPr>
          <p:spPr>
            <a:xfrm flipH="false" flipV="false" rot="0">
              <a:off x="0" y="0"/>
              <a:ext cx="812800" cy="1000006"/>
            </a:xfrm>
            <a:custGeom>
              <a:avLst/>
              <a:gdLst/>
              <a:ahLst/>
              <a:cxnLst/>
              <a:rect r="r" b="b" t="t" l="l"/>
              <a:pathLst>
                <a:path h="1000006" w="812800">
                  <a:moveTo>
                    <a:pt x="0" y="0"/>
                  </a:moveTo>
                  <a:lnTo>
                    <a:pt x="812800" y="0"/>
                  </a:lnTo>
                  <a:lnTo>
                    <a:pt x="812800" y="1000006"/>
                  </a:lnTo>
                  <a:lnTo>
                    <a:pt x="0" y="1000006"/>
                  </a:lnTo>
                  <a:close/>
                </a:path>
              </a:pathLst>
            </a:custGeom>
            <a:solidFill>
              <a:srgbClr val="72D402"/>
            </a:solidFill>
          </p:spPr>
        </p:sp>
        <p:sp>
          <p:nvSpPr>
            <p:cNvPr name="TextBox 25" id="25"/>
            <p:cNvSpPr txBox="true"/>
            <p:nvPr/>
          </p:nvSpPr>
          <p:spPr>
            <a:xfrm>
              <a:off x="0" y="-57150"/>
              <a:ext cx="812800" cy="1057156"/>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132509" y="3889793"/>
            <a:ext cx="2174225" cy="2674997"/>
            <a:chOff x="0" y="0"/>
            <a:chExt cx="812800" cy="1000006"/>
          </a:xfrm>
        </p:grpSpPr>
        <p:sp>
          <p:nvSpPr>
            <p:cNvPr name="Freeform 27" id="27"/>
            <p:cNvSpPr/>
            <p:nvPr/>
          </p:nvSpPr>
          <p:spPr>
            <a:xfrm flipH="false" flipV="false" rot="0">
              <a:off x="0" y="0"/>
              <a:ext cx="812800" cy="1000006"/>
            </a:xfrm>
            <a:custGeom>
              <a:avLst/>
              <a:gdLst/>
              <a:ahLst/>
              <a:cxnLst/>
              <a:rect r="r" b="b" t="t" l="l"/>
              <a:pathLst>
                <a:path h="1000006" w="812800">
                  <a:moveTo>
                    <a:pt x="0" y="0"/>
                  </a:moveTo>
                  <a:lnTo>
                    <a:pt x="812800" y="0"/>
                  </a:lnTo>
                  <a:lnTo>
                    <a:pt x="812800" y="1000006"/>
                  </a:lnTo>
                  <a:lnTo>
                    <a:pt x="0" y="1000006"/>
                  </a:lnTo>
                  <a:close/>
                </a:path>
              </a:pathLst>
            </a:custGeom>
            <a:solidFill>
              <a:srgbClr val="2F2F30"/>
            </a:solidFill>
          </p:spPr>
        </p:sp>
        <p:sp>
          <p:nvSpPr>
            <p:cNvPr name="TextBox 28" id="28"/>
            <p:cNvSpPr txBox="true"/>
            <p:nvPr/>
          </p:nvSpPr>
          <p:spPr>
            <a:xfrm>
              <a:off x="0" y="-57150"/>
              <a:ext cx="812800" cy="1057156"/>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2342288" y="3333558"/>
            <a:ext cx="1112470" cy="111247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76200" cap="sq">
              <a:solidFill>
                <a:srgbClr val="FEFEFE"/>
              </a:soli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4516513" y="3333558"/>
            <a:ext cx="1112470" cy="111247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2F30"/>
            </a:solidFill>
            <a:ln w="76200" cap="sq">
              <a:solidFill>
                <a:srgbClr val="FEFEFE"/>
              </a:solidFill>
              <a:prstDash val="solid"/>
              <a:miter/>
            </a:ln>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6663386" y="3333558"/>
            <a:ext cx="1112470" cy="111247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76200" cap="sq">
              <a:solidFill>
                <a:srgbClr val="FEFEFE"/>
              </a:solidFill>
              <a:prstDash val="solid"/>
              <a:miter/>
            </a:ln>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2599816" y="3591086"/>
            <a:ext cx="597413" cy="597413"/>
          </a:xfrm>
          <a:custGeom>
            <a:avLst/>
            <a:gdLst/>
            <a:ahLst/>
            <a:cxnLst/>
            <a:rect r="r" b="b" t="t" l="l"/>
            <a:pathLst>
              <a:path h="597413" w="597413">
                <a:moveTo>
                  <a:pt x="0" y="0"/>
                </a:moveTo>
                <a:lnTo>
                  <a:pt x="597414" y="0"/>
                </a:lnTo>
                <a:lnTo>
                  <a:pt x="597414" y="597414"/>
                </a:lnTo>
                <a:lnTo>
                  <a:pt x="0" y="5974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0">
            <a:off x="6920914" y="3591086"/>
            <a:ext cx="597413" cy="597413"/>
          </a:xfrm>
          <a:custGeom>
            <a:avLst/>
            <a:gdLst/>
            <a:ahLst/>
            <a:cxnLst/>
            <a:rect r="r" b="b" t="t" l="l"/>
            <a:pathLst>
              <a:path h="597413" w="597413">
                <a:moveTo>
                  <a:pt x="0" y="0"/>
                </a:moveTo>
                <a:lnTo>
                  <a:pt x="597414" y="0"/>
                </a:lnTo>
                <a:lnTo>
                  <a:pt x="597414" y="597414"/>
                </a:lnTo>
                <a:lnTo>
                  <a:pt x="0" y="5974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0" id="40"/>
          <p:cNvSpPr/>
          <p:nvPr/>
        </p:nvSpPr>
        <p:spPr>
          <a:xfrm flipH="false" flipV="false" rot="0">
            <a:off x="4774041" y="3591086"/>
            <a:ext cx="597413" cy="597413"/>
          </a:xfrm>
          <a:custGeom>
            <a:avLst/>
            <a:gdLst/>
            <a:ahLst/>
            <a:cxnLst/>
            <a:rect r="r" b="b" t="t" l="l"/>
            <a:pathLst>
              <a:path h="597413" w="597413">
                <a:moveTo>
                  <a:pt x="0" y="0"/>
                </a:moveTo>
                <a:lnTo>
                  <a:pt x="597413" y="0"/>
                </a:lnTo>
                <a:lnTo>
                  <a:pt x="597413" y="597414"/>
                </a:lnTo>
                <a:lnTo>
                  <a:pt x="0" y="5974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1" id="41"/>
          <p:cNvSpPr txBox="true"/>
          <p:nvPr/>
        </p:nvSpPr>
        <p:spPr>
          <a:xfrm rot="0">
            <a:off x="1195848" y="2171574"/>
            <a:ext cx="7669937" cy="609534"/>
          </a:xfrm>
          <a:prstGeom prst="rect">
            <a:avLst/>
          </a:prstGeom>
        </p:spPr>
        <p:txBody>
          <a:bodyPr anchor="t" rtlCol="false" tIns="0" lIns="0" bIns="0" rIns="0">
            <a:spAutoFit/>
          </a:bodyPr>
          <a:lstStyle/>
          <a:p>
            <a:pPr algn="ctr">
              <a:lnSpc>
                <a:spcPts val="2400"/>
              </a:lnSpc>
            </a:pPr>
            <a:r>
              <a:rPr lang="en-US" sz="2000" spc="406">
                <a:solidFill>
                  <a:srgbClr val="325288"/>
                </a:solidFill>
                <a:latin typeface="Ramabhadra"/>
              </a:rPr>
              <a:t>DATA ANALYSIS &amp; VISUALIZATION FOR SQL QUERIED AD-HOC REQUEST RESULTS</a:t>
            </a:r>
          </a:p>
        </p:txBody>
      </p:sp>
      <p:grpSp>
        <p:nvGrpSpPr>
          <p:cNvPr name="Group 42" id="42"/>
          <p:cNvGrpSpPr/>
          <p:nvPr/>
        </p:nvGrpSpPr>
        <p:grpSpPr>
          <a:xfrm rot="0">
            <a:off x="0" y="9812641"/>
            <a:ext cx="474390" cy="460463"/>
            <a:chOff x="0" y="0"/>
            <a:chExt cx="632520" cy="613951"/>
          </a:xfrm>
        </p:grpSpPr>
        <p:grpSp>
          <p:nvGrpSpPr>
            <p:cNvPr name="Group 43" id="43"/>
            <p:cNvGrpSpPr/>
            <p:nvPr/>
          </p:nvGrpSpPr>
          <p:grpSpPr>
            <a:xfrm rot="-10800000">
              <a:off x="0" y="232966"/>
              <a:ext cx="504717" cy="153454"/>
              <a:chOff x="0" y="0"/>
              <a:chExt cx="35507" cy="10796"/>
            </a:xfrm>
          </p:grpSpPr>
          <p:sp>
            <p:nvSpPr>
              <p:cNvPr name="Freeform 44" id="44"/>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45" id="45"/>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10800000">
              <a:off x="0" y="460497"/>
              <a:ext cx="632520" cy="153454"/>
              <a:chOff x="0" y="0"/>
              <a:chExt cx="44498" cy="10796"/>
            </a:xfrm>
          </p:grpSpPr>
          <p:sp>
            <p:nvSpPr>
              <p:cNvPr name="Freeform 47" id="47"/>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48" id="48"/>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10800000">
              <a:off x="0" y="0"/>
              <a:ext cx="316260" cy="153454"/>
              <a:chOff x="0" y="0"/>
              <a:chExt cx="22249" cy="10796"/>
            </a:xfrm>
          </p:grpSpPr>
          <p:sp>
            <p:nvSpPr>
              <p:cNvPr name="Freeform 50" id="50"/>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51" id="51"/>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52" id="52"/>
          <p:cNvGrpSpPr/>
          <p:nvPr/>
        </p:nvGrpSpPr>
        <p:grpSpPr>
          <a:xfrm rot="0">
            <a:off x="17698924" y="0"/>
            <a:ext cx="473814" cy="571470"/>
            <a:chOff x="0" y="0"/>
            <a:chExt cx="710385" cy="856800"/>
          </a:xfrm>
        </p:grpSpPr>
        <p:sp>
          <p:nvSpPr>
            <p:cNvPr name="Freeform 53" id="53"/>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54" id="54"/>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7</a:t>
              </a:r>
            </a:p>
          </p:txBody>
        </p:sp>
      </p:grpSp>
      <p:sp>
        <p:nvSpPr>
          <p:cNvPr name="TextBox 55" id="55"/>
          <p:cNvSpPr txBox="true"/>
          <p:nvPr/>
        </p:nvSpPr>
        <p:spPr>
          <a:xfrm rot="0">
            <a:off x="15710392" y="148608"/>
            <a:ext cx="1948504" cy="245745"/>
          </a:xfrm>
          <a:prstGeom prst="rect">
            <a:avLst/>
          </a:prstGeom>
        </p:spPr>
        <p:txBody>
          <a:bodyPr anchor="t" rtlCol="false" tIns="0" lIns="0" bIns="0" rIns="0">
            <a:spAutoFit/>
          </a:bodyPr>
          <a:lstStyle/>
          <a:p>
            <a:pPr>
              <a:lnSpc>
                <a:spcPts val="1800"/>
              </a:lnSpc>
            </a:pPr>
            <a:r>
              <a:rPr lang="en-US" sz="1800" spc="359">
                <a:solidFill>
                  <a:srgbClr val="010101"/>
                </a:solidFill>
                <a:latin typeface="Ramabhadra"/>
              </a:rPr>
              <a:t>ATLIQ MART</a:t>
            </a:r>
          </a:p>
        </p:txBody>
      </p:sp>
      <p:grpSp>
        <p:nvGrpSpPr>
          <p:cNvPr name="Group 56" id="56"/>
          <p:cNvGrpSpPr/>
          <p:nvPr/>
        </p:nvGrpSpPr>
        <p:grpSpPr>
          <a:xfrm rot="0">
            <a:off x="17909462" y="9999669"/>
            <a:ext cx="378538" cy="115091"/>
            <a:chOff x="0" y="0"/>
            <a:chExt cx="35507" cy="10796"/>
          </a:xfrm>
        </p:grpSpPr>
        <p:sp>
          <p:nvSpPr>
            <p:cNvPr name="Freeform 57" id="5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58" id="5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17813610" y="10171909"/>
            <a:ext cx="474390" cy="115091"/>
            <a:chOff x="0" y="0"/>
            <a:chExt cx="44498" cy="10796"/>
          </a:xfrm>
        </p:grpSpPr>
        <p:sp>
          <p:nvSpPr>
            <p:cNvPr name="Freeform 60" id="6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FFFFFF"/>
              </a:solidFill>
              <a:prstDash val="solid"/>
              <a:miter/>
            </a:ln>
          </p:spPr>
        </p:sp>
        <p:sp>
          <p:nvSpPr>
            <p:cNvPr name="TextBox 61" id="6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18050805" y="9830613"/>
            <a:ext cx="237195" cy="115091"/>
            <a:chOff x="0" y="0"/>
            <a:chExt cx="22249" cy="10796"/>
          </a:xfrm>
        </p:grpSpPr>
        <p:sp>
          <p:nvSpPr>
            <p:cNvPr name="Freeform 63" id="6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FFFFFF"/>
            </a:solidFill>
            <a:ln w="466725" cap="sq">
              <a:solidFill>
                <a:srgbClr val="FFFFFF"/>
              </a:solidFill>
              <a:prstDash val="solid"/>
              <a:miter/>
            </a:ln>
          </p:spPr>
        </p:sp>
        <p:sp>
          <p:nvSpPr>
            <p:cNvPr name="TextBox 64" id="6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nvGrpSpPr>
          <p:cNvPr name="Group 65" id="65"/>
          <p:cNvGrpSpPr/>
          <p:nvPr/>
        </p:nvGrpSpPr>
        <p:grpSpPr>
          <a:xfrm rot="0">
            <a:off x="0" y="0"/>
            <a:ext cx="474390" cy="456387"/>
            <a:chOff x="0" y="0"/>
            <a:chExt cx="632520" cy="608516"/>
          </a:xfrm>
        </p:grpSpPr>
        <p:grpSp>
          <p:nvGrpSpPr>
            <p:cNvPr name="Group 66" id="66"/>
            <p:cNvGrpSpPr/>
            <p:nvPr/>
          </p:nvGrpSpPr>
          <p:grpSpPr>
            <a:xfrm rot="-10800000">
              <a:off x="0" y="229654"/>
              <a:ext cx="504717" cy="153454"/>
              <a:chOff x="0" y="0"/>
              <a:chExt cx="35507" cy="10796"/>
            </a:xfrm>
          </p:grpSpPr>
          <p:sp>
            <p:nvSpPr>
              <p:cNvPr name="Freeform 67" id="6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68" id="6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69" id="69"/>
            <p:cNvGrpSpPr/>
            <p:nvPr/>
          </p:nvGrpSpPr>
          <p:grpSpPr>
            <a:xfrm rot="-10800000">
              <a:off x="0" y="0"/>
              <a:ext cx="632520" cy="153454"/>
              <a:chOff x="0" y="0"/>
              <a:chExt cx="44498" cy="10796"/>
            </a:xfrm>
          </p:grpSpPr>
          <p:sp>
            <p:nvSpPr>
              <p:cNvPr name="Freeform 70" id="7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71" id="7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72" id="72"/>
            <p:cNvGrpSpPr/>
            <p:nvPr/>
          </p:nvGrpSpPr>
          <p:grpSpPr>
            <a:xfrm rot="-10800000">
              <a:off x="0" y="455062"/>
              <a:ext cx="316260" cy="153454"/>
              <a:chOff x="0" y="0"/>
              <a:chExt cx="22249" cy="10796"/>
            </a:xfrm>
          </p:grpSpPr>
          <p:sp>
            <p:nvSpPr>
              <p:cNvPr name="Freeform 73" id="7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74" id="7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grpSp>
        <p:nvGrpSpPr>
          <p:cNvPr name="Group 75" id="75"/>
          <p:cNvGrpSpPr/>
          <p:nvPr/>
        </p:nvGrpSpPr>
        <p:grpSpPr>
          <a:xfrm rot="0">
            <a:off x="2898523" y="7121025"/>
            <a:ext cx="2174225" cy="2674997"/>
            <a:chOff x="0" y="0"/>
            <a:chExt cx="812800" cy="1000006"/>
          </a:xfrm>
        </p:grpSpPr>
        <p:sp>
          <p:nvSpPr>
            <p:cNvPr name="Freeform 76" id="76"/>
            <p:cNvSpPr/>
            <p:nvPr/>
          </p:nvSpPr>
          <p:spPr>
            <a:xfrm flipH="false" flipV="false" rot="0">
              <a:off x="0" y="0"/>
              <a:ext cx="812800" cy="1000006"/>
            </a:xfrm>
            <a:custGeom>
              <a:avLst/>
              <a:gdLst/>
              <a:ahLst/>
              <a:cxnLst/>
              <a:rect r="r" b="b" t="t" l="l"/>
              <a:pathLst>
                <a:path h="1000006" w="812800">
                  <a:moveTo>
                    <a:pt x="0" y="0"/>
                  </a:moveTo>
                  <a:lnTo>
                    <a:pt x="812800" y="0"/>
                  </a:lnTo>
                  <a:lnTo>
                    <a:pt x="812800" y="1000006"/>
                  </a:lnTo>
                  <a:lnTo>
                    <a:pt x="0" y="1000006"/>
                  </a:lnTo>
                  <a:close/>
                </a:path>
              </a:pathLst>
            </a:custGeom>
            <a:solidFill>
              <a:srgbClr val="2F2F30"/>
            </a:solidFill>
          </p:spPr>
        </p:sp>
        <p:sp>
          <p:nvSpPr>
            <p:cNvPr name="TextBox 77" id="77"/>
            <p:cNvSpPr txBox="true"/>
            <p:nvPr/>
          </p:nvSpPr>
          <p:spPr>
            <a:xfrm>
              <a:off x="0" y="-57150"/>
              <a:ext cx="812800" cy="1057156"/>
            </a:xfrm>
            <a:prstGeom prst="rect">
              <a:avLst/>
            </a:prstGeom>
          </p:spPr>
          <p:txBody>
            <a:bodyPr anchor="ctr" rtlCol="false" tIns="50800" lIns="50800" bIns="50800" rIns="50800"/>
            <a:lstStyle/>
            <a:p>
              <a:pPr algn="ctr">
                <a:lnSpc>
                  <a:spcPts val="2659"/>
                </a:lnSpc>
              </a:pPr>
            </a:p>
          </p:txBody>
        </p:sp>
      </p:grpSp>
      <p:grpSp>
        <p:nvGrpSpPr>
          <p:cNvPr name="Group 78" id="78"/>
          <p:cNvGrpSpPr/>
          <p:nvPr/>
        </p:nvGrpSpPr>
        <p:grpSpPr>
          <a:xfrm rot="0">
            <a:off x="5072748" y="7121025"/>
            <a:ext cx="2174225" cy="2674997"/>
            <a:chOff x="0" y="0"/>
            <a:chExt cx="812800" cy="1000006"/>
          </a:xfrm>
        </p:grpSpPr>
        <p:sp>
          <p:nvSpPr>
            <p:cNvPr name="Freeform 79" id="79"/>
            <p:cNvSpPr/>
            <p:nvPr/>
          </p:nvSpPr>
          <p:spPr>
            <a:xfrm flipH="false" flipV="false" rot="0">
              <a:off x="0" y="0"/>
              <a:ext cx="812800" cy="1000006"/>
            </a:xfrm>
            <a:custGeom>
              <a:avLst/>
              <a:gdLst/>
              <a:ahLst/>
              <a:cxnLst/>
              <a:rect r="r" b="b" t="t" l="l"/>
              <a:pathLst>
                <a:path h="1000006" w="812800">
                  <a:moveTo>
                    <a:pt x="0" y="0"/>
                  </a:moveTo>
                  <a:lnTo>
                    <a:pt x="812800" y="0"/>
                  </a:lnTo>
                  <a:lnTo>
                    <a:pt x="812800" y="1000006"/>
                  </a:lnTo>
                  <a:lnTo>
                    <a:pt x="0" y="1000006"/>
                  </a:lnTo>
                  <a:close/>
                </a:path>
              </a:pathLst>
            </a:custGeom>
            <a:solidFill>
              <a:srgbClr val="72D402"/>
            </a:solidFill>
          </p:spPr>
        </p:sp>
        <p:sp>
          <p:nvSpPr>
            <p:cNvPr name="TextBox 80" id="80"/>
            <p:cNvSpPr txBox="true"/>
            <p:nvPr/>
          </p:nvSpPr>
          <p:spPr>
            <a:xfrm>
              <a:off x="0" y="-57150"/>
              <a:ext cx="812800" cy="1057156"/>
            </a:xfrm>
            <a:prstGeom prst="rect">
              <a:avLst/>
            </a:prstGeom>
          </p:spPr>
          <p:txBody>
            <a:bodyPr anchor="ctr" rtlCol="false" tIns="50800" lIns="50800" bIns="50800" rIns="50800"/>
            <a:lstStyle/>
            <a:p>
              <a:pPr algn="ctr">
                <a:lnSpc>
                  <a:spcPts val="2659"/>
                </a:lnSpc>
              </a:pPr>
            </a:p>
          </p:txBody>
        </p:sp>
      </p:grpSp>
      <p:grpSp>
        <p:nvGrpSpPr>
          <p:cNvPr name="Group 81" id="81"/>
          <p:cNvGrpSpPr/>
          <p:nvPr/>
        </p:nvGrpSpPr>
        <p:grpSpPr>
          <a:xfrm rot="0">
            <a:off x="3429400" y="6564790"/>
            <a:ext cx="1112470" cy="1112470"/>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D402"/>
            </a:solidFill>
            <a:ln w="76200" cap="sq">
              <a:solidFill>
                <a:srgbClr val="FEFEFE"/>
              </a:solidFill>
              <a:prstDash val="solid"/>
              <a:miter/>
            </a:ln>
          </p:spPr>
        </p:sp>
        <p:sp>
          <p:nvSpPr>
            <p:cNvPr name="TextBox 83" id="8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4" id="84"/>
          <p:cNvGrpSpPr/>
          <p:nvPr/>
        </p:nvGrpSpPr>
        <p:grpSpPr>
          <a:xfrm rot="0">
            <a:off x="5603625" y="6564790"/>
            <a:ext cx="1112470" cy="1112470"/>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2F30"/>
            </a:solidFill>
            <a:ln w="76200" cap="sq">
              <a:solidFill>
                <a:srgbClr val="FEFEFE"/>
              </a:solidFill>
              <a:prstDash val="solid"/>
              <a:miter/>
            </a:ln>
          </p:spPr>
        </p:sp>
        <p:sp>
          <p:nvSpPr>
            <p:cNvPr name="TextBox 86" id="8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87" id="87"/>
          <p:cNvSpPr/>
          <p:nvPr/>
        </p:nvSpPr>
        <p:spPr>
          <a:xfrm flipH="false" flipV="false" rot="0">
            <a:off x="3686929" y="6822318"/>
            <a:ext cx="597413" cy="597413"/>
          </a:xfrm>
          <a:custGeom>
            <a:avLst/>
            <a:gdLst/>
            <a:ahLst/>
            <a:cxnLst/>
            <a:rect r="r" b="b" t="t" l="l"/>
            <a:pathLst>
              <a:path h="597413" w="597413">
                <a:moveTo>
                  <a:pt x="0" y="0"/>
                </a:moveTo>
                <a:lnTo>
                  <a:pt x="597413" y="0"/>
                </a:lnTo>
                <a:lnTo>
                  <a:pt x="597413" y="597413"/>
                </a:lnTo>
                <a:lnTo>
                  <a:pt x="0" y="5974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8" id="88"/>
          <p:cNvSpPr/>
          <p:nvPr/>
        </p:nvSpPr>
        <p:spPr>
          <a:xfrm flipH="false" flipV="false" rot="0">
            <a:off x="5861154" y="6822318"/>
            <a:ext cx="597413" cy="597413"/>
          </a:xfrm>
          <a:custGeom>
            <a:avLst/>
            <a:gdLst/>
            <a:ahLst/>
            <a:cxnLst/>
            <a:rect r="r" b="b" t="t" l="l"/>
            <a:pathLst>
              <a:path h="597413" w="597413">
                <a:moveTo>
                  <a:pt x="0" y="0"/>
                </a:moveTo>
                <a:lnTo>
                  <a:pt x="597413" y="0"/>
                </a:lnTo>
                <a:lnTo>
                  <a:pt x="597413" y="597413"/>
                </a:lnTo>
                <a:lnTo>
                  <a:pt x="0" y="5974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9" id="89"/>
          <p:cNvSpPr txBox="true"/>
          <p:nvPr/>
        </p:nvSpPr>
        <p:spPr>
          <a:xfrm rot="0">
            <a:off x="1960764" y="4566336"/>
            <a:ext cx="1875518" cy="1868620"/>
          </a:xfrm>
          <a:prstGeom prst="rect">
            <a:avLst/>
          </a:prstGeom>
        </p:spPr>
        <p:txBody>
          <a:bodyPr anchor="t" rtlCol="false" tIns="0" lIns="0" bIns="0" rIns="0">
            <a:spAutoFit/>
          </a:bodyPr>
          <a:lstStyle/>
          <a:p>
            <a:pPr algn="ctr">
              <a:lnSpc>
                <a:spcPts val="1399"/>
              </a:lnSpc>
              <a:spcBef>
                <a:spcPct val="0"/>
              </a:spcBef>
            </a:pPr>
            <a:r>
              <a:rPr lang="en-US" sz="999" spc="9">
                <a:solidFill>
                  <a:srgbClr val="FFFFFF"/>
                </a:solidFill>
                <a:latin typeface="Ramabhadra"/>
              </a:rPr>
              <a:t>Provide a list of products with a base price greater than ₹500 and that are featured in promo type of ‘BOGOF” (Buy one Get One Free). This information will help us identify high-value products that are being heavily discounted, which can be useful for evaluating our pricing and promotion strategies.</a:t>
            </a:r>
          </a:p>
        </p:txBody>
      </p:sp>
      <p:sp>
        <p:nvSpPr>
          <p:cNvPr name="TextBox 90" id="90"/>
          <p:cNvSpPr txBox="true"/>
          <p:nvPr/>
        </p:nvSpPr>
        <p:spPr>
          <a:xfrm rot="0">
            <a:off x="4134989" y="4566336"/>
            <a:ext cx="1875518" cy="1868620"/>
          </a:xfrm>
          <a:prstGeom prst="rect">
            <a:avLst/>
          </a:prstGeom>
        </p:spPr>
        <p:txBody>
          <a:bodyPr anchor="t" rtlCol="false" tIns="0" lIns="0" bIns="0" rIns="0">
            <a:spAutoFit/>
          </a:bodyPr>
          <a:lstStyle/>
          <a:p>
            <a:pPr algn="ctr" marL="0" indent="0" lvl="0">
              <a:lnSpc>
                <a:spcPts val="1399"/>
              </a:lnSpc>
              <a:spcBef>
                <a:spcPct val="0"/>
              </a:spcBef>
            </a:pPr>
            <a:r>
              <a:rPr lang="en-US" sz="999" spc="9" strike="noStrike" u="none">
                <a:solidFill>
                  <a:srgbClr val="000000"/>
                </a:solidFill>
                <a:latin typeface="Ramabhadra"/>
              </a:rPr>
              <a:t>Generate a report that provides an overview of the number of stores in descending order of store counts, allowing us to identify the cities with the highest store presence. The report includes two essential fields: city and store count, which will assist in optimizing our retail operations.</a:t>
            </a:r>
          </a:p>
        </p:txBody>
      </p:sp>
      <p:sp>
        <p:nvSpPr>
          <p:cNvPr name="TextBox 91" id="91"/>
          <p:cNvSpPr txBox="true"/>
          <p:nvPr/>
        </p:nvSpPr>
        <p:spPr>
          <a:xfrm rot="0">
            <a:off x="6132509" y="4480678"/>
            <a:ext cx="2174225" cy="2039938"/>
          </a:xfrm>
          <a:prstGeom prst="rect">
            <a:avLst/>
          </a:prstGeom>
        </p:spPr>
        <p:txBody>
          <a:bodyPr anchor="t" rtlCol="false" tIns="0" lIns="0" bIns="0" rIns="0">
            <a:spAutoFit/>
          </a:bodyPr>
          <a:lstStyle/>
          <a:p>
            <a:pPr algn="ctr" marL="0" indent="0" lvl="0">
              <a:lnSpc>
                <a:spcPts val="1399"/>
              </a:lnSpc>
              <a:spcBef>
                <a:spcPct val="0"/>
              </a:spcBef>
            </a:pPr>
            <a:r>
              <a:rPr lang="en-US" sz="999" spc="9" strike="noStrike" u="none">
                <a:solidFill>
                  <a:srgbClr val="FFFFFF"/>
                </a:solidFill>
                <a:latin typeface="Ramabhadra"/>
              </a:rPr>
              <a:t>Generate a report that displays each campaign along with the total revenue generated before and after the campaign. The report includes three key fields: campaign_name, total_revenue(before_promotion), and total_revenue(after_promotion). This report should help in evaluating the financial impact of our promotional campaigns. (Display the value in millions)</a:t>
            </a:r>
          </a:p>
        </p:txBody>
      </p:sp>
      <p:sp>
        <p:nvSpPr>
          <p:cNvPr name="TextBox 92" id="92"/>
          <p:cNvSpPr txBox="true"/>
          <p:nvPr/>
        </p:nvSpPr>
        <p:spPr>
          <a:xfrm rot="0">
            <a:off x="2940454" y="7727509"/>
            <a:ext cx="2090363" cy="2039938"/>
          </a:xfrm>
          <a:prstGeom prst="rect">
            <a:avLst/>
          </a:prstGeom>
        </p:spPr>
        <p:txBody>
          <a:bodyPr anchor="t" rtlCol="false" tIns="0" lIns="0" bIns="0" rIns="0">
            <a:spAutoFit/>
          </a:bodyPr>
          <a:lstStyle/>
          <a:p>
            <a:pPr algn="ctr" marL="0" indent="0" lvl="0">
              <a:lnSpc>
                <a:spcPts val="1399"/>
              </a:lnSpc>
              <a:spcBef>
                <a:spcPct val="0"/>
              </a:spcBef>
            </a:pPr>
            <a:r>
              <a:rPr lang="en-US" sz="999" spc="9" strike="noStrike" u="none">
                <a:solidFill>
                  <a:srgbClr val="FFFFFF"/>
                </a:solidFill>
                <a:latin typeface="Ramabhadra"/>
              </a:rPr>
              <a:t>Produce a report that includes the Incremental Sold Quantity (ISU%) for each category during the Diwali campaign. Additionally, provide rakings for the categories based on their ISU%. The report will include three key fields: category, ISU%, and rank_order. This information will assist in assessing the category-wise success and impact of the Diwali campaign on incremental sales.</a:t>
            </a:r>
          </a:p>
        </p:txBody>
      </p:sp>
      <p:sp>
        <p:nvSpPr>
          <p:cNvPr name="TextBox 93" id="93"/>
          <p:cNvSpPr txBox="true"/>
          <p:nvPr/>
        </p:nvSpPr>
        <p:spPr>
          <a:xfrm rot="0">
            <a:off x="5133146" y="7737034"/>
            <a:ext cx="2053428" cy="2039938"/>
          </a:xfrm>
          <a:prstGeom prst="rect">
            <a:avLst/>
          </a:prstGeom>
        </p:spPr>
        <p:txBody>
          <a:bodyPr anchor="t" rtlCol="false" tIns="0" lIns="0" bIns="0" rIns="0">
            <a:spAutoFit/>
          </a:bodyPr>
          <a:lstStyle/>
          <a:p>
            <a:pPr algn="ctr" marL="0" indent="0" lvl="0">
              <a:lnSpc>
                <a:spcPts val="1399"/>
              </a:lnSpc>
              <a:spcBef>
                <a:spcPct val="0"/>
              </a:spcBef>
            </a:pPr>
            <a:r>
              <a:rPr lang="en-US" sz="999" spc="9" strike="noStrike" u="none">
                <a:solidFill>
                  <a:srgbClr val="000000"/>
                </a:solidFill>
                <a:latin typeface="Ramabhadra"/>
              </a:rPr>
              <a:t>Create a report featuring the Top 5 products, ranked by Incremental Revenue Percentage (IR%), across all campaigns. The report will provide essential information including product_name, category, and IR%, This analysis helps identify the most successful products in terms of incremental revenue across our campaigns, assisting in product optmization.</a:t>
            </a:r>
          </a:p>
        </p:txBody>
      </p:sp>
      <p:sp>
        <p:nvSpPr>
          <p:cNvPr name="TextBox 94" id="94"/>
          <p:cNvSpPr txBox="true"/>
          <p:nvPr/>
        </p:nvSpPr>
        <p:spPr>
          <a:xfrm rot="0">
            <a:off x="1922196" y="104775"/>
            <a:ext cx="8328890" cy="862043"/>
          </a:xfrm>
          <a:prstGeom prst="rect">
            <a:avLst/>
          </a:prstGeom>
        </p:spPr>
        <p:txBody>
          <a:bodyPr anchor="t" rtlCol="false" tIns="0" lIns="0" bIns="0" rIns="0">
            <a:spAutoFit/>
          </a:bodyPr>
          <a:lstStyle/>
          <a:p>
            <a:pPr algn="l" marL="0" indent="0" lvl="0">
              <a:lnSpc>
                <a:spcPts val="6591"/>
              </a:lnSpc>
              <a:spcBef>
                <a:spcPct val="0"/>
              </a:spcBef>
            </a:pPr>
            <a:r>
              <a:rPr lang="en-US" sz="6399" spc="204">
                <a:solidFill>
                  <a:srgbClr val="040606"/>
                </a:solidFill>
                <a:latin typeface="Montserrat Ultra-Bold"/>
              </a:rPr>
              <a:t>AD-HOC REQUEST</a:t>
            </a:r>
          </a:p>
        </p:txBody>
      </p:sp>
      <p:grpSp>
        <p:nvGrpSpPr>
          <p:cNvPr name="Group 95" id="95"/>
          <p:cNvGrpSpPr/>
          <p:nvPr/>
        </p:nvGrpSpPr>
        <p:grpSpPr>
          <a:xfrm rot="0">
            <a:off x="1893621" y="966818"/>
            <a:ext cx="8328890" cy="228353"/>
            <a:chOff x="0" y="0"/>
            <a:chExt cx="11105187" cy="304471"/>
          </a:xfrm>
        </p:grpSpPr>
        <p:grpSp>
          <p:nvGrpSpPr>
            <p:cNvPr name="Group 96" id="96"/>
            <p:cNvGrpSpPr/>
            <p:nvPr/>
          </p:nvGrpSpPr>
          <p:grpSpPr>
            <a:xfrm rot="0">
              <a:off x="0" y="232505"/>
              <a:ext cx="11105187" cy="71966"/>
              <a:chOff x="0" y="0"/>
              <a:chExt cx="781261" cy="5063"/>
            </a:xfrm>
          </p:grpSpPr>
          <p:sp>
            <p:nvSpPr>
              <p:cNvPr name="Freeform 97" id="97"/>
              <p:cNvSpPr/>
              <p:nvPr/>
            </p:nvSpPr>
            <p:spPr>
              <a:xfrm flipH="false" flipV="false" rot="0">
                <a:off x="0" y="0"/>
                <a:ext cx="781261" cy="5063"/>
              </a:xfrm>
              <a:custGeom>
                <a:avLst/>
                <a:gdLst/>
                <a:ahLst/>
                <a:cxnLst/>
                <a:rect r="r" b="b" t="t" l="l"/>
                <a:pathLst>
                  <a:path h="5063" w="781261">
                    <a:moveTo>
                      <a:pt x="0" y="0"/>
                    </a:moveTo>
                    <a:lnTo>
                      <a:pt x="781261" y="0"/>
                    </a:lnTo>
                    <a:lnTo>
                      <a:pt x="781261" y="5063"/>
                    </a:lnTo>
                    <a:lnTo>
                      <a:pt x="0" y="5063"/>
                    </a:lnTo>
                    <a:close/>
                  </a:path>
                </a:pathLst>
              </a:custGeom>
              <a:solidFill>
                <a:srgbClr val="72D402"/>
              </a:solidFill>
            </p:spPr>
          </p:sp>
          <p:sp>
            <p:nvSpPr>
              <p:cNvPr name="TextBox 98" id="98"/>
              <p:cNvSpPr txBox="true"/>
              <p:nvPr/>
            </p:nvSpPr>
            <p:spPr>
              <a:xfrm>
                <a:off x="0" y="-38100"/>
                <a:ext cx="781261" cy="43163"/>
              </a:xfrm>
              <a:prstGeom prst="rect">
                <a:avLst/>
              </a:prstGeom>
            </p:spPr>
            <p:txBody>
              <a:bodyPr anchor="ctr" rtlCol="false" tIns="50800" lIns="50800" bIns="50800" rIns="50800"/>
              <a:lstStyle/>
              <a:p>
                <a:pPr algn="ctr">
                  <a:lnSpc>
                    <a:spcPts val="2659"/>
                  </a:lnSpc>
                </a:pPr>
              </a:p>
            </p:txBody>
          </p:sp>
        </p:grpSp>
        <p:grpSp>
          <p:nvGrpSpPr>
            <p:cNvPr name="Group 99" id="99"/>
            <p:cNvGrpSpPr/>
            <p:nvPr/>
          </p:nvGrpSpPr>
          <p:grpSpPr>
            <a:xfrm rot="0">
              <a:off x="0" y="0"/>
              <a:ext cx="11105187" cy="71966"/>
              <a:chOff x="0" y="0"/>
              <a:chExt cx="781261" cy="5063"/>
            </a:xfrm>
          </p:grpSpPr>
          <p:sp>
            <p:nvSpPr>
              <p:cNvPr name="Freeform 100" id="100"/>
              <p:cNvSpPr/>
              <p:nvPr/>
            </p:nvSpPr>
            <p:spPr>
              <a:xfrm flipH="false" flipV="false" rot="0">
                <a:off x="0" y="0"/>
                <a:ext cx="781261" cy="5063"/>
              </a:xfrm>
              <a:custGeom>
                <a:avLst/>
                <a:gdLst/>
                <a:ahLst/>
                <a:cxnLst/>
                <a:rect r="r" b="b" t="t" l="l"/>
                <a:pathLst>
                  <a:path h="5063" w="781261">
                    <a:moveTo>
                      <a:pt x="0" y="0"/>
                    </a:moveTo>
                    <a:lnTo>
                      <a:pt x="781261" y="0"/>
                    </a:lnTo>
                    <a:lnTo>
                      <a:pt x="781261" y="5063"/>
                    </a:lnTo>
                    <a:lnTo>
                      <a:pt x="0" y="5063"/>
                    </a:lnTo>
                    <a:close/>
                  </a:path>
                </a:pathLst>
              </a:custGeom>
              <a:solidFill>
                <a:srgbClr val="72D402"/>
              </a:solidFill>
            </p:spPr>
          </p:sp>
          <p:sp>
            <p:nvSpPr>
              <p:cNvPr name="TextBox 101" id="101"/>
              <p:cNvSpPr txBox="true"/>
              <p:nvPr/>
            </p:nvSpPr>
            <p:spPr>
              <a:xfrm>
                <a:off x="0" y="-38100"/>
                <a:ext cx="781261" cy="43163"/>
              </a:xfrm>
              <a:prstGeom prst="rect">
                <a:avLst/>
              </a:prstGeom>
            </p:spPr>
            <p:txBody>
              <a:bodyPr anchor="ctr" rtlCol="false" tIns="50800" lIns="50800" bIns="50800" rIns="50800"/>
              <a:lstStyle/>
              <a:p>
                <a:pPr algn="ctr">
                  <a:lnSpc>
                    <a:spcPts val="2659"/>
                  </a:lnSpc>
                </a:pPr>
              </a:p>
            </p:txBody>
          </p:sp>
        </p:grpSp>
        <p:grpSp>
          <p:nvGrpSpPr>
            <p:cNvPr name="Group 102" id="102"/>
            <p:cNvGrpSpPr/>
            <p:nvPr/>
          </p:nvGrpSpPr>
          <p:grpSpPr>
            <a:xfrm rot="0">
              <a:off x="0" y="104750"/>
              <a:ext cx="11105187" cy="94971"/>
              <a:chOff x="0" y="0"/>
              <a:chExt cx="781261" cy="6681"/>
            </a:xfrm>
          </p:grpSpPr>
          <p:sp>
            <p:nvSpPr>
              <p:cNvPr name="Freeform 103" id="103"/>
              <p:cNvSpPr/>
              <p:nvPr/>
            </p:nvSpPr>
            <p:spPr>
              <a:xfrm flipH="false" flipV="false" rot="0">
                <a:off x="0" y="0"/>
                <a:ext cx="781261" cy="6681"/>
              </a:xfrm>
              <a:custGeom>
                <a:avLst/>
                <a:gdLst/>
                <a:ahLst/>
                <a:cxnLst/>
                <a:rect r="r" b="b" t="t" l="l"/>
                <a:pathLst>
                  <a:path h="6681" w="781261">
                    <a:moveTo>
                      <a:pt x="0" y="0"/>
                    </a:moveTo>
                    <a:lnTo>
                      <a:pt x="781261" y="0"/>
                    </a:lnTo>
                    <a:lnTo>
                      <a:pt x="781261" y="6681"/>
                    </a:lnTo>
                    <a:lnTo>
                      <a:pt x="0" y="6681"/>
                    </a:lnTo>
                    <a:close/>
                  </a:path>
                </a:pathLst>
              </a:custGeom>
              <a:solidFill>
                <a:srgbClr val="2F2F30"/>
              </a:solidFill>
              <a:ln cap="sq">
                <a:noFill/>
                <a:prstDash val="solid"/>
                <a:miter/>
              </a:ln>
            </p:spPr>
          </p:sp>
          <p:sp>
            <p:nvSpPr>
              <p:cNvPr name="TextBox 104" id="104"/>
              <p:cNvSpPr txBox="true"/>
              <p:nvPr/>
            </p:nvSpPr>
            <p:spPr>
              <a:xfrm>
                <a:off x="0" y="-38100"/>
                <a:ext cx="781261" cy="44781"/>
              </a:xfrm>
              <a:prstGeom prst="rect">
                <a:avLst/>
              </a:prstGeom>
            </p:spPr>
            <p:txBody>
              <a:bodyPr anchor="ctr" rtlCol="false" tIns="50800" lIns="50800" bIns="50800" rIns="50800"/>
              <a:lstStyle/>
              <a:p>
                <a:pPr algn="ctr" marL="0" indent="0" lvl="0">
                  <a:lnSpc>
                    <a:spcPts val="2659"/>
                  </a:lnSpc>
                  <a:spcBef>
                    <a:spcPct val="0"/>
                  </a:spcBef>
                </a:pPr>
              </a:p>
            </p:txBody>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9050" y="-36249"/>
            <a:ext cx="1147793" cy="10323249"/>
            <a:chOff x="0" y="0"/>
            <a:chExt cx="121851" cy="1095927"/>
          </a:xfrm>
        </p:grpSpPr>
        <p:sp>
          <p:nvSpPr>
            <p:cNvPr name="Freeform 3" id="3"/>
            <p:cNvSpPr/>
            <p:nvPr/>
          </p:nvSpPr>
          <p:spPr>
            <a:xfrm flipH="false" flipV="false" rot="0">
              <a:off x="0" y="0"/>
              <a:ext cx="121851" cy="1095927"/>
            </a:xfrm>
            <a:custGeom>
              <a:avLst/>
              <a:gdLst/>
              <a:ahLst/>
              <a:cxnLst/>
              <a:rect r="r" b="b" t="t" l="l"/>
              <a:pathLst>
                <a:path h="1095927" w="121851">
                  <a:moveTo>
                    <a:pt x="0" y="0"/>
                  </a:moveTo>
                  <a:lnTo>
                    <a:pt x="121851" y="0"/>
                  </a:lnTo>
                  <a:lnTo>
                    <a:pt x="121851" y="1095927"/>
                  </a:lnTo>
                  <a:lnTo>
                    <a:pt x="0" y="1095927"/>
                  </a:lnTo>
                  <a:close/>
                </a:path>
              </a:pathLst>
            </a:custGeom>
            <a:solidFill>
              <a:srgbClr val="72D402"/>
            </a:solidFill>
          </p:spPr>
        </p:sp>
        <p:sp>
          <p:nvSpPr>
            <p:cNvPr name="TextBox 4" id="4"/>
            <p:cNvSpPr txBox="true"/>
            <p:nvPr/>
          </p:nvSpPr>
          <p:spPr>
            <a:xfrm>
              <a:off x="0" y="-38100"/>
              <a:ext cx="121851" cy="11340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3956" y="257160"/>
            <a:ext cx="501782" cy="5017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1399"/>
                </a:lnSpc>
              </a:pPr>
              <a:r>
                <a:rPr lang="en-US" sz="1399">
                  <a:solidFill>
                    <a:srgbClr val="FEFEFE"/>
                  </a:solidFill>
                  <a:latin typeface="Open Sans Bold"/>
                </a:rPr>
                <a:t>1</a:t>
              </a:r>
            </a:p>
          </p:txBody>
        </p:sp>
      </p:grpSp>
      <p:grpSp>
        <p:nvGrpSpPr>
          <p:cNvPr name="Group 8" id="8"/>
          <p:cNvGrpSpPr/>
          <p:nvPr/>
        </p:nvGrpSpPr>
        <p:grpSpPr>
          <a:xfrm rot="0">
            <a:off x="17626799" y="0"/>
            <a:ext cx="473814" cy="571470"/>
            <a:chOff x="0" y="0"/>
            <a:chExt cx="710385" cy="856800"/>
          </a:xfrm>
        </p:grpSpPr>
        <p:sp>
          <p:nvSpPr>
            <p:cNvPr name="Freeform 9" id="9"/>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10" id="10"/>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8</a:t>
              </a:r>
            </a:p>
          </p:txBody>
        </p:sp>
      </p:grpSp>
      <p:grpSp>
        <p:nvGrpSpPr>
          <p:cNvPr name="Group 11" id="11"/>
          <p:cNvGrpSpPr/>
          <p:nvPr/>
        </p:nvGrpSpPr>
        <p:grpSpPr>
          <a:xfrm rot="0">
            <a:off x="636650" y="1610681"/>
            <a:ext cx="8507350" cy="5699611"/>
            <a:chOff x="0" y="0"/>
            <a:chExt cx="15547964" cy="10416563"/>
          </a:xfrm>
        </p:grpSpPr>
        <p:sp>
          <p:nvSpPr>
            <p:cNvPr name="Freeform 12" id="12"/>
            <p:cNvSpPr/>
            <p:nvPr/>
          </p:nvSpPr>
          <p:spPr>
            <a:xfrm flipH="false" flipV="false" rot="0">
              <a:off x="0" y="0"/>
              <a:ext cx="15547964" cy="10416563"/>
            </a:xfrm>
            <a:custGeom>
              <a:avLst/>
              <a:gdLst/>
              <a:ahLst/>
              <a:cxnLst/>
              <a:rect r="r" b="b" t="t" l="l"/>
              <a:pathLst>
                <a:path h="10416563" w="15547964">
                  <a:moveTo>
                    <a:pt x="13650" y="0"/>
                  </a:moveTo>
                  <a:lnTo>
                    <a:pt x="15534314" y="0"/>
                  </a:lnTo>
                  <a:cubicBezTo>
                    <a:pt x="15541853" y="0"/>
                    <a:pt x="15547964" y="6111"/>
                    <a:pt x="15547964" y="13650"/>
                  </a:cubicBezTo>
                  <a:lnTo>
                    <a:pt x="15547964" y="10402912"/>
                  </a:lnTo>
                  <a:cubicBezTo>
                    <a:pt x="15547964" y="10410451"/>
                    <a:pt x="15541853" y="10416563"/>
                    <a:pt x="15534314" y="10416563"/>
                  </a:cubicBezTo>
                  <a:lnTo>
                    <a:pt x="13650" y="10416563"/>
                  </a:lnTo>
                  <a:cubicBezTo>
                    <a:pt x="6111" y="10416563"/>
                    <a:pt x="0" y="10410451"/>
                    <a:pt x="0" y="10402912"/>
                  </a:cubicBezTo>
                  <a:lnTo>
                    <a:pt x="0" y="13650"/>
                  </a:lnTo>
                  <a:cubicBezTo>
                    <a:pt x="0" y="6111"/>
                    <a:pt x="6111" y="0"/>
                    <a:pt x="13650" y="0"/>
                  </a:cubicBezTo>
                  <a:close/>
                </a:path>
              </a:pathLst>
            </a:custGeom>
            <a:solidFill>
              <a:srgbClr val="000000"/>
            </a:solidFill>
            <a:ln w="76200" cap="sq">
              <a:gradFill>
                <a:gsLst>
                  <a:gs pos="0">
                    <a:srgbClr val="000000">
                      <a:alpha val="100000"/>
                    </a:srgbClr>
                  </a:gs>
                  <a:gs pos="100000">
                    <a:srgbClr val="737373">
                      <a:alpha val="100000"/>
                    </a:srgbClr>
                  </a:gs>
                </a:gsLst>
                <a:lin ang="0"/>
              </a:gradFill>
              <a:prstDash val="solid"/>
              <a:miter/>
            </a:ln>
          </p:spPr>
        </p:sp>
        <p:sp>
          <p:nvSpPr>
            <p:cNvPr name="TextBox 13" id="13"/>
            <p:cNvSpPr txBox="true"/>
            <p:nvPr/>
          </p:nvSpPr>
          <p:spPr>
            <a:xfrm>
              <a:off x="0" y="-38100"/>
              <a:ext cx="15547964" cy="10454663"/>
            </a:xfrm>
            <a:prstGeom prst="rect">
              <a:avLst/>
            </a:prstGeom>
          </p:spPr>
          <p:txBody>
            <a:bodyPr anchor="ctr" rtlCol="false" tIns="17477" lIns="17477" bIns="17477" rIns="17477"/>
            <a:lstStyle/>
            <a:p>
              <a:pPr algn="ctr">
                <a:lnSpc>
                  <a:spcPts val="2660"/>
                </a:lnSpc>
              </a:pPr>
            </a:p>
          </p:txBody>
        </p:sp>
      </p:grpSp>
      <p:sp>
        <p:nvSpPr>
          <p:cNvPr name="TextBox 14" id="14"/>
          <p:cNvSpPr txBox="true"/>
          <p:nvPr/>
        </p:nvSpPr>
        <p:spPr>
          <a:xfrm rot="0">
            <a:off x="1254535" y="2237875"/>
            <a:ext cx="7889465" cy="4693713"/>
          </a:xfrm>
          <a:prstGeom prst="rect">
            <a:avLst/>
          </a:prstGeom>
        </p:spPr>
        <p:txBody>
          <a:bodyPr anchor="t" rtlCol="false" tIns="0" lIns="0" bIns="0" rIns="0">
            <a:spAutoFit/>
          </a:bodyPr>
          <a:lstStyle/>
          <a:p>
            <a:pPr>
              <a:lnSpc>
                <a:spcPts val="2506"/>
              </a:lnSpc>
            </a:pPr>
            <a:r>
              <a:rPr lang="en-US" sz="1400">
                <a:solidFill>
                  <a:srgbClr val="FFFFFF"/>
                </a:solidFill>
                <a:latin typeface="Ramabhadra"/>
              </a:rPr>
              <a:t>SELECT</a:t>
            </a:r>
          </a:p>
          <a:p>
            <a:pPr>
              <a:lnSpc>
                <a:spcPts val="2506"/>
              </a:lnSpc>
            </a:pPr>
            <a:r>
              <a:rPr lang="en-US" sz="1400">
                <a:solidFill>
                  <a:srgbClr val="FFFFFF"/>
                </a:solidFill>
                <a:latin typeface="Ramabhadra"/>
              </a:rPr>
              <a:t>              </a:t>
            </a:r>
            <a:r>
              <a:rPr lang="en-US" sz="1400">
                <a:solidFill>
                  <a:srgbClr val="FFFFFF"/>
                </a:solidFill>
                <a:latin typeface="Ramabhadra"/>
              </a:rPr>
              <a:t>dp.product_name,</a:t>
            </a:r>
          </a:p>
          <a:p>
            <a:pPr>
              <a:lnSpc>
                <a:spcPts val="2506"/>
              </a:lnSpc>
            </a:pPr>
            <a:r>
              <a:rPr lang="en-US" sz="1400">
                <a:solidFill>
                  <a:srgbClr val="FFFFFF"/>
                </a:solidFill>
                <a:latin typeface="Ramabhadra"/>
              </a:rPr>
              <a:t>              </a:t>
            </a:r>
            <a:r>
              <a:rPr lang="en-US" sz="1400">
                <a:solidFill>
                  <a:srgbClr val="FFFFFF"/>
                </a:solidFill>
                <a:latin typeface="Ramabhadra"/>
              </a:rPr>
              <a:t>fe.base_price,</a:t>
            </a:r>
          </a:p>
          <a:p>
            <a:pPr>
              <a:lnSpc>
                <a:spcPts val="2506"/>
              </a:lnSpc>
            </a:pPr>
            <a:r>
              <a:rPr lang="en-US" sz="1400">
                <a:solidFill>
                  <a:srgbClr val="FFFFFF"/>
                </a:solidFill>
                <a:latin typeface="Ramabhadra"/>
              </a:rPr>
              <a:t>              </a:t>
            </a:r>
            <a:r>
              <a:rPr lang="en-US" sz="1400">
                <a:solidFill>
                  <a:srgbClr val="FFFFFF"/>
                </a:solidFill>
                <a:latin typeface="Ramabhadra"/>
              </a:rPr>
              <a:t>fe.promo_type</a:t>
            </a:r>
          </a:p>
          <a:p>
            <a:pPr>
              <a:lnSpc>
                <a:spcPts val="2506"/>
              </a:lnSpc>
            </a:pPr>
            <a:r>
              <a:rPr lang="en-US" sz="1400">
                <a:solidFill>
                  <a:srgbClr val="FFFFFF"/>
                </a:solidFill>
                <a:latin typeface="Ramabhadra"/>
              </a:rPr>
              <a:t>FROM</a:t>
            </a:r>
          </a:p>
          <a:p>
            <a:pPr>
              <a:lnSpc>
                <a:spcPts val="2506"/>
              </a:lnSpc>
            </a:pPr>
            <a:r>
              <a:rPr lang="en-US" sz="1400">
                <a:solidFill>
                  <a:srgbClr val="FFFFFF"/>
                </a:solidFill>
                <a:latin typeface="Ramabhadra"/>
              </a:rPr>
              <a:t>             </a:t>
            </a:r>
            <a:r>
              <a:rPr lang="en-US" sz="1400">
                <a:solidFill>
                  <a:srgbClr val="FFFFFF"/>
                </a:solidFill>
                <a:latin typeface="Ramabhadra"/>
              </a:rPr>
              <a:t>dim_products dp</a:t>
            </a:r>
          </a:p>
          <a:p>
            <a:pPr>
              <a:lnSpc>
                <a:spcPts val="2506"/>
              </a:lnSpc>
            </a:pPr>
            <a:r>
              <a:rPr lang="en-US" sz="1400">
                <a:solidFill>
                  <a:srgbClr val="FFFFFF"/>
                </a:solidFill>
                <a:latin typeface="Ramabhadra"/>
              </a:rPr>
              <a:t>JOIN</a:t>
            </a:r>
          </a:p>
          <a:p>
            <a:pPr>
              <a:lnSpc>
                <a:spcPts val="2506"/>
              </a:lnSpc>
            </a:pPr>
            <a:r>
              <a:rPr lang="en-US" sz="1400">
                <a:solidFill>
                  <a:srgbClr val="FFFFFF"/>
                </a:solidFill>
                <a:latin typeface="Ramabhadra"/>
              </a:rPr>
              <a:t>             </a:t>
            </a:r>
            <a:r>
              <a:rPr lang="en-US" sz="1400">
                <a:solidFill>
                  <a:srgbClr val="FFFFFF"/>
                </a:solidFill>
                <a:latin typeface="Ramabhadra"/>
              </a:rPr>
              <a:t>fact_events fe</a:t>
            </a:r>
          </a:p>
          <a:p>
            <a:pPr>
              <a:lnSpc>
                <a:spcPts val="2506"/>
              </a:lnSpc>
            </a:pPr>
            <a:r>
              <a:rPr lang="en-US" sz="1400">
                <a:solidFill>
                  <a:srgbClr val="FFFFFF"/>
                </a:solidFill>
                <a:latin typeface="Ramabhadra"/>
              </a:rPr>
              <a:t>ON </a:t>
            </a:r>
          </a:p>
          <a:p>
            <a:pPr>
              <a:lnSpc>
                <a:spcPts val="2506"/>
              </a:lnSpc>
            </a:pPr>
            <a:r>
              <a:rPr lang="en-US" sz="1400">
                <a:solidFill>
                  <a:srgbClr val="FFFFFF"/>
                </a:solidFill>
                <a:latin typeface="Ramabhadra"/>
              </a:rPr>
              <a:t>             </a:t>
            </a:r>
            <a:r>
              <a:rPr lang="en-US" sz="1400">
                <a:solidFill>
                  <a:srgbClr val="FFFFFF"/>
                </a:solidFill>
                <a:latin typeface="Ramabhadra"/>
              </a:rPr>
              <a:t>dp.product_code = fe.product_code</a:t>
            </a:r>
          </a:p>
          <a:p>
            <a:pPr>
              <a:lnSpc>
                <a:spcPts val="2506"/>
              </a:lnSpc>
            </a:pPr>
            <a:r>
              <a:rPr lang="en-US" sz="1400">
                <a:solidFill>
                  <a:srgbClr val="FFFFFF"/>
                </a:solidFill>
                <a:latin typeface="Ramabhadra"/>
              </a:rPr>
              <a:t>WHERE</a:t>
            </a:r>
          </a:p>
          <a:p>
            <a:pPr>
              <a:lnSpc>
                <a:spcPts val="2506"/>
              </a:lnSpc>
            </a:pPr>
            <a:r>
              <a:rPr lang="en-US" sz="1400">
                <a:solidFill>
                  <a:srgbClr val="FFFFFF"/>
                </a:solidFill>
                <a:latin typeface="Ramabhadra"/>
              </a:rPr>
              <a:t>             </a:t>
            </a:r>
            <a:r>
              <a:rPr lang="en-US" sz="1400">
                <a:solidFill>
                  <a:srgbClr val="FFFFFF"/>
                </a:solidFill>
                <a:latin typeface="Ramabhadra"/>
              </a:rPr>
              <a:t>fe.base_price &gt; 500 AND fe.promo_type = 'BOGOF'</a:t>
            </a:r>
          </a:p>
          <a:p>
            <a:pPr>
              <a:lnSpc>
                <a:spcPts val="2506"/>
              </a:lnSpc>
            </a:pPr>
            <a:r>
              <a:rPr lang="en-US" sz="1400">
                <a:solidFill>
                  <a:srgbClr val="FFFFFF"/>
                </a:solidFill>
                <a:latin typeface="Ramabhadra"/>
              </a:rPr>
              <a:t>GROUP BY</a:t>
            </a:r>
          </a:p>
          <a:p>
            <a:pPr>
              <a:lnSpc>
                <a:spcPts val="2506"/>
              </a:lnSpc>
            </a:pPr>
            <a:r>
              <a:rPr lang="en-US" sz="1400">
                <a:solidFill>
                  <a:srgbClr val="FFFFFF"/>
                </a:solidFill>
                <a:latin typeface="Ramabhadra"/>
              </a:rPr>
              <a:t>             </a:t>
            </a:r>
            <a:r>
              <a:rPr lang="en-US" sz="1400">
                <a:solidFill>
                  <a:srgbClr val="FFFFFF"/>
                </a:solidFill>
                <a:latin typeface="Ramabhadra"/>
              </a:rPr>
              <a:t>dp.product_name, fe.base_price, fe.promo_type;</a:t>
            </a:r>
          </a:p>
          <a:p>
            <a:pPr>
              <a:lnSpc>
                <a:spcPts val="2506"/>
              </a:lnSpc>
            </a:pPr>
          </a:p>
        </p:txBody>
      </p:sp>
      <p:sp>
        <p:nvSpPr>
          <p:cNvPr name="TextBox 15" id="15"/>
          <p:cNvSpPr txBox="true"/>
          <p:nvPr/>
        </p:nvSpPr>
        <p:spPr>
          <a:xfrm rot="0">
            <a:off x="5036817" y="7643667"/>
            <a:ext cx="1263711" cy="245745"/>
          </a:xfrm>
          <a:prstGeom prst="rect">
            <a:avLst/>
          </a:prstGeom>
        </p:spPr>
        <p:txBody>
          <a:bodyPr anchor="t" rtlCol="false" tIns="0" lIns="0" bIns="0" rIns="0">
            <a:spAutoFit/>
          </a:bodyPr>
          <a:lstStyle/>
          <a:p>
            <a:pPr>
              <a:lnSpc>
                <a:spcPts val="1800"/>
              </a:lnSpc>
            </a:pPr>
            <a:r>
              <a:rPr lang="en-US" sz="1800" spc="359">
                <a:solidFill>
                  <a:srgbClr val="040606"/>
                </a:solidFill>
                <a:latin typeface="Ramabhadra"/>
              </a:rPr>
              <a:t>OUTPUT</a:t>
            </a:r>
          </a:p>
        </p:txBody>
      </p:sp>
      <p:grpSp>
        <p:nvGrpSpPr>
          <p:cNvPr name="Group 16" id="16"/>
          <p:cNvGrpSpPr/>
          <p:nvPr/>
        </p:nvGrpSpPr>
        <p:grpSpPr>
          <a:xfrm rot="0">
            <a:off x="636650" y="7988133"/>
            <a:ext cx="8507350" cy="1357793"/>
            <a:chOff x="0" y="0"/>
            <a:chExt cx="11343133" cy="1810390"/>
          </a:xfrm>
        </p:grpSpPr>
        <p:grpSp>
          <p:nvGrpSpPr>
            <p:cNvPr name="Group 17" id="17"/>
            <p:cNvGrpSpPr/>
            <p:nvPr/>
          </p:nvGrpSpPr>
          <p:grpSpPr>
            <a:xfrm rot="0">
              <a:off x="0" y="0"/>
              <a:ext cx="11343133" cy="1810390"/>
              <a:chOff x="0" y="0"/>
              <a:chExt cx="15547964" cy="2481491"/>
            </a:xfrm>
          </p:grpSpPr>
          <p:sp>
            <p:nvSpPr>
              <p:cNvPr name="Freeform 18" id="18"/>
              <p:cNvSpPr/>
              <p:nvPr/>
            </p:nvSpPr>
            <p:spPr>
              <a:xfrm flipH="false" flipV="false" rot="0">
                <a:off x="0" y="0"/>
                <a:ext cx="15547964" cy="2481491"/>
              </a:xfrm>
              <a:custGeom>
                <a:avLst/>
                <a:gdLst/>
                <a:ahLst/>
                <a:cxnLst/>
                <a:rect r="r" b="b" t="t" l="l"/>
                <a:pathLst>
                  <a:path h="2481491" w="15547964">
                    <a:moveTo>
                      <a:pt x="13650" y="0"/>
                    </a:moveTo>
                    <a:lnTo>
                      <a:pt x="15534314" y="0"/>
                    </a:lnTo>
                    <a:cubicBezTo>
                      <a:pt x="15541853" y="0"/>
                      <a:pt x="15547964" y="6111"/>
                      <a:pt x="15547964" y="13650"/>
                    </a:cubicBezTo>
                    <a:lnTo>
                      <a:pt x="15547964" y="2467841"/>
                    </a:lnTo>
                    <a:cubicBezTo>
                      <a:pt x="15547964" y="2475380"/>
                      <a:pt x="15541853" y="2481491"/>
                      <a:pt x="15534314" y="2481491"/>
                    </a:cubicBezTo>
                    <a:lnTo>
                      <a:pt x="13650" y="2481491"/>
                    </a:lnTo>
                    <a:cubicBezTo>
                      <a:pt x="6111" y="2481491"/>
                      <a:pt x="0" y="2475380"/>
                      <a:pt x="0" y="2467841"/>
                    </a:cubicBezTo>
                    <a:lnTo>
                      <a:pt x="0" y="13650"/>
                    </a:lnTo>
                    <a:cubicBezTo>
                      <a:pt x="0" y="6111"/>
                      <a:pt x="6111" y="0"/>
                      <a:pt x="13650" y="0"/>
                    </a:cubicBezTo>
                    <a:close/>
                  </a:path>
                </a:pathLst>
              </a:custGeom>
              <a:solidFill>
                <a:srgbClr val="000000"/>
              </a:solidFill>
              <a:ln w="57150" cap="sq">
                <a:gradFill>
                  <a:gsLst>
                    <a:gs pos="0">
                      <a:srgbClr val="000000">
                        <a:alpha val="100000"/>
                      </a:srgbClr>
                    </a:gs>
                    <a:gs pos="100000">
                      <a:srgbClr val="737373">
                        <a:alpha val="100000"/>
                      </a:srgbClr>
                    </a:gs>
                  </a:gsLst>
                  <a:lin ang="0"/>
                </a:gradFill>
                <a:prstDash val="solid"/>
                <a:miter/>
              </a:ln>
            </p:spPr>
          </p:sp>
          <p:sp>
            <p:nvSpPr>
              <p:cNvPr name="TextBox 19" id="19"/>
              <p:cNvSpPr txBox="true"/>
              <p:nvPr/>
            </p:nvSpPr>
            <p:spPr>
              <a:xfrm>
                <a:off x="0" y="-38100"/>
                <a:ext cx="15547964" cy="2519591"/>
              </a:xfrm>
              <a:prstGeom prst="rect">
                <a:avLst/>
              </a:prstGeom>
            </p:spPr>
            <p:txBody>
              <a:bodyPr anchor="ctr" rtlCol="false" tIns="17477" lIns="17477" bIns="17477" rIns="17477"/>
              <a:lstStyle/>
              <a:p>
                <a:pPr algn="ctr">
                  <a:lnSpc>
                    <a:spcPts val="2660"/>
                  </a:lnSpc>
                </a:pPr>
              </a:p>
            </p:txBody>
          </p:sp>
        </p:grpSp>
        <p:grpSp>
          <p:nvGrpSpPr>
            <p:cNvPr name="Group 20" id="20"/>
            <p:cNvGrpSpPr/>
            <p:nvPr/>
          </p:nvGrpSpPr>
          <p:grpSpPr>
            <a:xfrm rot="0">
              <a:off x="70087" y="60237"/>
              <a:ext cx="11202959" cy="1689917"/>
              <a:chOff x="0" y="0"/>
              <a:chExt cx="3424895" cy="516630"/>
            </a:xfrm>
          </p:grpSpPr>
          <p:sp>
            <p:nvSpPr>
              <p:cNvPr name="Freeform 21" id="21"/>
              <p:cNvSpPr/>
              <p:nvPr/>
            </p:nvSpPr>
            <p:spPr>
              <a:xfrm flipH="false" flipV="false" rot="0">
                <a:off x="0" y="0"/>
                <a:ext cx="3424895" cy="516630"/>
              </a:xfrm>
              <a:custGeom>
                <a:avLst/>
                <a:gdLst/>
                <a:ahLst/>
                <a:cxnLst/>
                <a:rect r="r" b="b" t="t" l="l"/>
                <a:pathLst>
                  <a:path h="516630" w="3424895">
                    <a:moveTo>
                      <a:pt x="13821" y="0"/>
                    </a:moveTo>
                    <a:lnTo>
                      <a:pt x="3411074" y="0"/>
                    </a:lnTo>
                    <a:cubicBezTo>
                      <a:pt x="3414740" y="0"/>
                      <a:pt x="3418255" y="1456"/>
                      <a:pt x="3420847" y="4048"/>
                    </a:cubicBezTo>
                    <a:cubicBezTo>
                      <a:pt x="3423439" y="6640"/>
                      <a:pt x="3424895" y="10156"/>
                      <a:pt x="3424895" y="13821"/>
                    </a:cubicBezTo>
                    <a:lnTo>
                      <a:pt x="3424895" y="502809"/>
                    </a:lnTo>
                    <a:cubicBezTo>
                      <a:pt x="3424895" y="506475"/>
                      <a:pt x="3423439" y="509990"/>
                      <a:pt x="3420847" y="512582"/>
                    </a:cubicBezTo>
                    <a:cubicBezTo>
                      <a:pt x="3418255" y="515174"/>
                      <a:pt x="3414740" y="516630"/>
                      <a:pt x="3411074" y="516630"/>
                    </a:cubicBezTo>
                    <a:lnTo>
                      <a:pt x="13821" y="516630"/>
                    </a:lnTo>
                    <a:cubicBezTo>
                      <a:pt x="10156" y="516630"/>
                      <a:pt x="6640" y="515174"/>
                      <a:pt x="4048" y="512582"/>
                    </a:cubicBezTo>
                    <a:cubicBezTo>
                      <a:pt x="1456" y="509990"/>
                      <a:pt x="0" y="506475"/>
                      <a:pt x="0" y="502809"/>
                    </a:cubicBezTo>
                    <a:lnTo>
                      <a:pt x="0" y="13821"/>
                    </a:lnTo>
                    <a:cubicBezTo>
                      <a:pt x="0" y="10156"/>
                      <a:pt x="1456" y="6640"/>
                      <a:pt x="4048" y="4048"/>
                    </a:cubicBezTo>
                    <a:cubicBezTo>
                      <a:pt x="6640" y="1456"/>
                      <a:pt x="10156" y="0"/>
                      <a:pt x="13821" y="0"/>
                    </a:cubicBezTo>
                    <a:close/>
                  </a:path>
                </a:pathLst>
              </a:custGeom>
              <a:blipFill>
                <a:blip r:embed="rId2"/>
                <a:stretch>
                  <a:fillRect l="-332" t="-8551" r="-1662" b="-19598"/>
                </a:stretch>
              </a:blipFill>
              <a:ln w="38100" cap="sq">
                <a:solidFill>
                  <a:srgbClr val="000000"/>
                </a:solidFill>
                <a:prstDash val="solid"/>
                <a:miter/>
              </a:ln>
            </p:spPr>
          </p:sp>
        </p:grpSp>
      </p:grpSp>
      <p:sp>
        <p:nvSpPr>
          <p:cNvPr name="TextBox 22" id="22"/>
          <p:cNvSpPr txBox="true"/>
          <p:nvPr/>
        </p:nvSpPr>
        <p:spPr>
          <a:xfrm rot="0">
            <a:off x="15697345" y="148575"/>
            <a:ext cx="1861509" cy="245679"/>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ATLIQ MART</a:t>
            </a:r>
          </a:p>
        </p:txBody>
      </p:sp>
      <p:sp>
        <p:nvSpPr>
          <p:cNvPr name="TextBox 23" id="23"/>
          <p:cNvSpPr txBox="true"/>
          <p:nvPr/>
        </p:nvSpPr>
        <p:spPr>
          <a:xfrm rot="0">
            <a:off x="4762900" y="1771369"/>
            <a:ext cx="1811545" cy="245745"/>
          </a:xfrm>
          <a:prstGeom prst="rect">
            <a:avLst/>
          </a:prstGeom>
        </p:spPr>
        <p:txBody>
          <a:bodyPr anchor="t" rtlCol="false" tIns="0" lIns="0" bIns="0" rIns="0">
            <a:spAutoFit/>
          </a:bodyPr>
          <a:lstStyle/>
          <a:p>
            <a:pPr>
              <a:lnSpc>
                <a:spcPts val="1800"/>
              </a:lnSpc>
            </a:pPr>
            <a:r>
              <a:rPr lang="en-US" sz="1800" spc="359">
                <a:solidFill>
                  <a:srgbClr val="72D402"/>
                </a:solidFill>
                <a:latin typeface="Ramabhadra"/>
              </a:rPr>
              <a:t>SQL QUERY</a:t>
            </a:r>
          </a:p>
        </p:txBody>
      </p:sp>
      <p:sp>
        <p:nvSpPr>
          <p:cNvPr name="TextBox 24" id="24"/>
          <p:cNvSpPr txBox="true"/>
          <p:nvPr/>
        </p:nvSpPr>
        <p:spPr>
          <a:xfrm rot="0">
            <a:off x="1254535" y="212289"/>
            <a:ext cx="13416756" cy="816411"/>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Ramabhadra"/>
              </a:rPr>
              <a:t>Provide a list of products with a base price greater than ₹500 and that are featured in promo type of ‘BOGOF” (Buy one Get One Free). This information will help us identify high-value products that are being heavily discounted, which can be useful for evaluating our pricing and promotion strategies.</a:t>
            </a:r>
          </a:p>
        </p:txBody>
      </p:sp>
      <p:pic>
        <p:nvPicPr>
          <p:cNvPr name="Picture 25" id="25"/>
          <p:cNvPicPr>
            <a:picLocks noChangeAspect="true"/>
          </p:cNvPicPr>
          <p:nvPr/>
        </p:nvPicPr>
        <p:blipFill>
          <a:blip r:embed="rId3"/>
          <a:stretch>
            <a:fillRect/>
          </a:stretch>
        </p:blipFill>
        <p:spPr>
          <a:xfrm rot="0">
            <a:off x="11935332" y="2115531"/>
            <a:ext cx="4703708" cy="3898297"/>
          </a:xfrm>
          <a:prstGeom prst="rect">
            <a:avLst/>
          </a:prstGeom>
        </p:spPr>
      </p:pic>
      <p:grpSp>
        <p:nvGrpSpPr>
          <p:cNvPr name="Group 26" id="26"/>
          <p:cNvGrpSpPr/>
          <p:nvPr/>
        </p:nvGrpSpPr>
        <p:grpSpPr>
          <a:xfrm rot="-10800000">
            <a:off x="17813610" y="9830613"/>
            <a:ext cx="474390" cy="456387"/>
            <a:chOff x="0" y="0"/>
            <a:chExt cx="632520" cy="608516"/>
          </a:xfrm>
        </p:grpSpPr>
        <p:grpSp>
          <p:nvGrpSpPr>
            <p:cNvPr name="Group 27" id="27"/>
            <p:cNvGrpSpPr/>
            <p:nvPr/>
          </p:nvGrpSpPr>
          <p:grpSpPr>
            <a:xfrm rot="-10800000">
              <a:off x="0" y="229654"/>
              <a:ext cx="504717" cy="153454"/>
              <a:chOff x="0" y="0"/>
              <a:chExt cx="35507" cy="10796"/>
            </a:xfrm>
          </p:grpSpPr>
          <p:sp>
            <p:nvSpPr>
              <p:cNvPr name="Freeform 28" id="28"/>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29" id="29"/>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10800000">
              <a:off x="0" y="0"/>
              <a:ext cx="632520" cy="153454"/>
              <a:chOff x="0" y="0"/>
              <a:chExt cx="44498" cy="10796"/>
            </a:xfrm>
          </p:grpSpPr>
          <p:sp>
            <p:nvSpPr>
              <p:cNvPr name="Freeform 31" id="31"/>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32" id="32"/>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10800000">
              <a:off x="0" y="455062"/>
              <a:ext cx="316260" cy="153454"/>
              <a:chOff x="0" y="0"/>
              <a:chExt cx="22249" cy="10796"/>
            </a:xfrm>
          </p:grpSpPr>
          <p:sp>
            <p:nvSpPr>
              <p:cNvPr name="Freeform 34" id="34"/>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35" id="35"/>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TextBox 36" id="36"/>
          <p:cNvSpPr txBox="true"/>
          <p:nvPr/>
        </p:nvSpPr>
        <p:spPr>
          <a:xfrm rot="0">
            <a:off x="12125776" y="2283385"/>
            <a:ext cx="907918" cy="224122"/>
          </a:xfrm>
          <a:prstGeom prst="rect">
            <a:avLst/>
          </a:prstGeom>
        </p:spPr>
        <p:txBody>
          <a:bodyPr anchor="t" rtlCol="false" tIns="0" lIns="0" bIns="0" rIns="0">
            <a:spAutoFit/>
          </a:bodyPr>
          <a:lstStyle/>
          <a:p>
            <a:pPr>
              <a:lnSpc>
                <a:spcPts val="1700"/>
              </a:lnSpc>
            </a:pPr>
            <a:r>
              <a:rPr lang="en-US" sz="1700" spc="340">
                <a:solidFill>
                  <a:srgbClr val="325288"/>
                </a:solidFill>
                <a:latin typeface="Open Sans Bold"/>
              </a:rPr>
              <a:t>₹1190</a:t>
            </a:r>
          </a:p>
        </p:txBody>
      </p:sp>
      <p:sp>
        <p:nvSpPr>
          <p:cNvPr name="TextBox 37" id="37"/>
          <p:cNvSpPr txBox="true"/>
          <p:nvPr/>
        </p:nvSpPr>
        <p:spPr>
          <a:xfrm rot="0">
            <a:off x="10064539" y="6583072"/>
            <a:ext cx="1256790" cy="390525"/>
          </a:xfrm>
          <a:prstGeom prst="rect">
            <a:avLst/>
          </a:prstGeom>
        </p:spPr>
        <p:txBody>
          <a:bodyPr anchor="t" rtlCol="false" tIns="0" lIns="0" bIns="0" rIns="0">
            <a:spAutoFit/>
          </a:bodyPr>
          <a:lstStyle/>
          <a:p>
            <a:pPr algn="ctr">
              <a:lnSpc>
                <a:spcPts val="1500"/>
              </a:lnSpc>
            </a:pPr>
            <a:r>
              <a:rPr lang="en-US" sz="1500" spc="300">
                <a:solidFill>
                  <a:srgbClr val="E3663C"/>
                </a:solidFill>
                <a:latin typeface="Open Sans Bold"/>
              </a:rPr>
              <a:t>PRODUCT NAME</a:t>
            </a:r>
          </a:p>
        </p:txBody>
      </p:sp>
      <p:sp>
        <p:nvSpPr>
          <p:cNvPr name="TextBox 38" id="38"/>
          <p:cNvSpPr txBox="true"/>
          <p:nvPr/>
        </p:nvSpPr>
        <p:spPr>
          <a:xfrm rot="0">
            <a:off x="10322126" y="2264335"/>
            <a:ext cx="741616" cy="390525"/>
          </a:xfrm>
          <a:prstGeom prst="rect">
            <a:avLst/>
          </a:prstGeom>
        </p:spPr>
        <p:txBody>
          <a:bodyPr anchor="t" rtlCol="false" tIns="0" lIns="0" bIns="0" rIns="0">
            <a:spAutoFit/>
          </a:bodyPr>
          <a:lstStyle/>
          <a:p>
            <a:pPr algn="ctr">
              <a:lnSpc>
                <a:spcPts val="1500"/>
              </a:lnSpc>
            </a:pPr>
            <a:r>
              <a:rPr lang="en-US" sz="1500" spc="300">
                <a:solidFill>
                  <a:srgbClr val="E3663C"/>
                </a:solidFill>
                <a:latin typeface="Open Sans Bold"/>
              </a:rPr>
              <a:t>BASE </a:t>
            </a:r>
          </a:p>
          <a:p>
            <a:pPr algn="ctr">
              <a:lnSpc>
                <a:spcPts val="1500"/>
              </a:lnSpc>
            </a:pPr>
            <a:r>
              <a:rPr lang="en-US" sz="1500" spc="300">
                <a:solidFill>
                  <a:srgbClr val="E3663C"/>
                </a:solidFill>
                <a:latin typeface="Open Sans Bold"/>
              </a:rPr>
              <a:t>PRICE</a:t>
            </a:r>
          </a:p>
        </p:txBody>
      </p:sp>
      <p:sp>
        <p:nvSpPr>
          <p:cNvPr name="TextBox 39" id="39"/>
          <p:cNvSpPr txBox="true"/>
          <p:nvPr/>
        </p:nvSpPr>
        <p:spPr>
          <a:xfrm rot="0">
            <a:off x="11877677" y="6615556"/>
            <a:ext cx="1404116"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Atliq_Double_Bedsheet_set</a:t>
            </a:r>
          </a:p>
        </p:txBody>
      </p:sp>
      <p:sp>
        <p:nvSpPr>
          <p:cNvPr name="TextBox 40" id="40"/>
          <p:cNvSpPr txBox="true"/>
          <p:nvPr/>
        </p:nvSpPr>
        <p:spPr>
          <a:xfrm rot="0">
            <a:off x="15202240" y="6615556"/>
            <a:ext cx="1711610" cy="316032"/>
          </a:xfrm>
          <a:prstGeom prst="rect">
            <a:avLst/>
          </a:prstGeom>
        </p:spPr>
        <p:txBody>
          <a:bodyPr anchor="t" rtlCol="false" tIns="0" lIns="0" bIns="0" rIns="0">
            <a:spAutoFit/>
          </a:bodyPr>
          <a:lstStyle/>
          <a:p>
            <a:pPr algn="ctr">
              <a:lnSpc>
                <a:spcPts val="1200"/>
              </a:lnSpc>
            </a:pPr>
            <a:r>
              <a:rPr lang="en-US" sz="1200" spc="240">
                <a:solidFill>
                  <a:srgbClr val="325288"/>
                </a:solidFill>
                <a:latin typeface="Open Sans"/>
              </a:rPr>
              <a:t>Atliq_waterproof_Immersion_Rod</a:t>
            </a:r>
          </a:p>
        </p:txBody>
      </p:sp>
      <p:sp>
        <p:nvSpPr>
          <p:cNvPr name="TextBox 41" id="41"/>
          <p:cNvSpPr txBox="true"/>
          <p:nvPr/>
        </p:nvSpPr>
        <p:spPr>
          <a:xfrm rot="0">
            <a:off x="15625051" y="2683436"/>
            <a:ext cx="865988" cy="224122"/>
          </a:xfrm>
          <a:prstGeom prst="rect">
            <a:avLst/>
          </a:prstGeom>
        </p:spPr>
        <p:txBody>
          <a:bodyPr anchor="t" rtlCol="false" tIns="0" lIns="0" bIns="0" rIns="0">
            <a:spAutoFit/>
          </a:bodyPr>
          <a:lstStyle/>
          <a:p>
            <a:pPr>
              <a:lnSpc>
                <a:spcPts val="1700"/>
              </a:lnSpc>
            </a:pPr>
            <a:r>
              <a:rPr lang="en-US" sz="1700" spc="340">
                <a:solidFill>
                  <a:srgbClr val="325288"/>
                </a:solidFill>
                <a:latin typeface="Open Sans Bold"/>
              </a:rPr>
              <a:t>₹1020</a:t>
            </a:r>
          </a:p>
        </p:txBody>
      </p:sp>
      <p:sp>
        <p:nvSpPr>
          <p:cNvPr name="Freeform 42" id="42"/>
          <p:cNvSpPr/>
          <p:nvPr/>
        </p:nvSpPr>
        <p:spPr>
          <a:xfrm flipH="false" flipV="false" rot="0">
            <a:off x="15774806" y="5679054"/>
            <a:ext cx="566478" cy="713673"/>
          </a:xfrm>
          <a:custGeom>
            <a:avLst/>
            <a:gdLst/>
            <a:ahLst/>
            <a:cxnLst/>
            <a:rect r="r" b="b" t="t" l="l"/>
            <a:pathLst>
              <a:path h="713673" w="566478">
                <a:moveTo>
                  <a:pt x="0" y="0"/>
                </a:moveTo>
                <a:lnTo>
                  <a:pt x="566478" y="0"/>
                </a:lnTo>
                <a:lnTo>
                  <a:pt x="566478" y="713672"/>
                </a:lnTo>
                <a:lnTo>
                  <a:pt x="0" y="713672"/>
                </a:lnTo>
                <a:lnTo>
                  <a:pt x="0" y="0"/>
                </a:lnTo>
                <a:close/>
              </a:path>
            </a:pathLst>
          </a:custGeom>
          <a:blipFill>
            <a:blip r:embed="rId4"/>
            <a:stretch>
              <a:fillRect l="0" t="0" r="0" b="0"/>
            </a:stretch>
          </a:blipFill>
        </p:spPr>
      </p:sp>
      <p:sp>
        <p:nvSpPr>
          <p:cNvPr name="Freeform 43" id="43"/>
          <p:cNvSpPr/>
          <p:nvPr/>
        </p:nvSpPr>
        <p:spPr>
          <a:xfrm flipH="false" flipV="false" rot="0">
            <a:off x="12100179" y="5854258"/>
            <a:ext cx="959112" cy="363264"/>
          </a:xfrm>
          <a:custGeom>
            <a:avLst/>
            <a:gdLst/>
            <a:ahLst/>
            <a:cxnLst/>
            <a:rect r="r" b="b" t="t" l="l"/>
            <a:pathLst>
              <a:path h="363264" w="959112">
                <a:moveTo>
                  <a:pt x="0" y="0"/>
                </a:moveTo>
                <a:lnTo>
                  <a:pt x="959112" y="0"/>
                </a:lnTo>
                <a:lnTo>
                  <a:pt x="959112" y="363264"/>
                </a:lnTo>
                <a:lnTo>
                  <a:pt x="0" y="3632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4" id="44"/>
          <p:cNvSpPr txBox="true"/>
          <p:nvPr/>
        </p:nvSpPr>
        <p:spPr>
          <a:xfrm rot="0">
            <a:off x="9331299" y="7701406"/>
            <a:ext cx="8956701" cy="2042609"/>
          </a:xfrm>
          <a:prstGeom prst="rect">
            <a:avLst/>
          </a:prstGeom>
        </p:spPr>
        <p:txBody>
          <a:bodyPr anchor="t" rtlCol="false" tIns="0" lIns="0" bIns="0" rIns="0">
            <a:spAutoFit/>
          </a:bodyPr>
          <a:lstStyle/>
          <a:p>
            <a:pPr algn="l">
              <a:lnSpc>
                <a:spcPts val="2376"/>
              </a:lnSpc>
            </a:pPr>
          </a:p>
          <a:p>
            <a:pPr algn="l" marL="259080" indent="-129540" lvl="1">
              <a:lnSpc>
                <a:spcPts val="2376"/>
              </a:lnSpc>
              <a:buFont typeface="Arial"/>
              <a:buChar char="•"/>
            </a:pPr>
            <a:r>
              <a:rPr lang="en-US" sz="1200" spc="289" strike="noStrike" u="none">
                <a:solidFill>
                  <a:srgbClr val="72D402"/>
                </a:solidFill>
                <a:latin typeface="Ramabhadra"/>
              </a:rPr>
              <a:t>Premium Discounts</a:t>
            </a:r>
            <a:r>
              <a:rPr lang="en-US" sz="1200" spc="289" strike="noStrike" u="none">
                <a:solidFill>
                  <a:srgbClr val="737373"/>
                </a:solidFill>
                <a:latin typeface="Ramabhadra"/>
              </a:rPr>
              <a:t>: Products priced above ₹500 like Atliq_Double_Bedsheet_set and Atliq_waterproof_Immersion_Rod are BOGOF discounted.</a:t>
            </a:r>
          </a:p>
          <a:p>
            <a:pPr algn="l" marL="259080" indent="-129540" lvl="1">
              <a:lnSpc>
                <a:spcPts val="2376"/>
              </a:lnSpc>
              <a:buFont typeface="Arial"/>
              <a:buChar char="•"/>
            </a:pPr>
            <a:r>
              <a:rPr lang="en-US" sz="1200" spc="289" strike="noStrike" u="none">
                <a:solidFill>
                  <a:srgbClr val="72D402"/>
                </a:solidFill>
                <a:latin typeface="Ramabhadra"/>
              </a:rPr>
              <a:t>Strategic Value</a:t>
            </a:r>
            <a:r>
              <a:rPr lang="en-US" sz="1200" spc="289" strike="noStrike" u="none">
                <a:solidFill>
                  <a:srgbClr val="737373"/>
                </a:solidFill>
                <a:latin typeface="Ramabhadra"/>
              </a:rPr>
              <a:t>: These promotions offer significant savings, potentially attracting more customers, enhancing sales volume.</a:t>
            </a:r>
          </a:p>
          <a:p>
            <a:pPr algn="l" marL="259080" indent="-129540" lvl="1">
              <a:lnSpc>
                <a:spcPts val="2376"/>
              </a:lnSpc>
              <a:buFont typeface="Arial"/>
              <a:buChar char="•"/>
            </a:pPr>
            <a:r>
              <a:rPr lang="en-US" sz="1200" spc="289" strike="noStrike" u="none">
                <a:solidFill>
                  <a:srgbClr val="72D402"/>
                </a:solidFill>
                <a:latin typeface="Ramabhadra"/>
              </a:rPr>
              <a:t>Evaluation Importance</a:t>
            </a:r>
            <a:r>
              <a:rPr lang="en-US" sz="1200" spc="289" strike="noStrike" u="none">
                <a:solidFill>
                  <a:srgbClr val="737373"/>
                </a:solidFill>
                <a:latin typeface="Ramabhadra"/>
              </a:rPr>
              <a:t>: Analyzing BOGOF strategies for high-priced items crucial for pricing and promotion optimizations.</a:t>
            </a:r>
          </a:p>
        </p:txBody>
      </p:sp>
      <p:sp>
        <p:nvSpPr>
          <p:cNvPr name="TextBox 45" id="45"/>
          <p:cNvSpPr txBox="true"/>
          <p:nvPr/>
        </p:nvSpPr>
        <p:spPr>
          <a:xfrm rot="0">
            <a:off x="11321328" y="1438344"/>
            <a:ext cx="5555589" cy="306573"/>
          </a:xfrm>
          <a:prstGeom prst="rect">
            <a:avLst/>
          </a:prstGeom>
        </p:spPr>
        <p:txBody>
          <a:bodyPr anchor="t" rtlCol="false" tIns="0" lIns="0" bIns="0" rIns="0">
            <a:spAutoFit/>
          </a:bodyPr>
          <a:lstStyle/>
          <a:p>
            <a:pPr algn="ctr">
              <a:lnSpc>
                <a:spcPts val="2520"/>
              </a:lnSpc>
              <a:spcBef>
                <a:spcPct val="0"/>
              </a:spcBef>
            </a:pPr>
            <a:r>
              <a:rPr lang="en-US" sz="1800">
                <a:solidFill>
                  <a:srgbClr val="325288"/>
                </a:solidFill>
                <a:latin typeface="Ramabhadra"/>
              </a:rPr>
              <a:t>INSIGHTS ON HIGH-VALUE BOGOF PROMOTIONS: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9050" y="-36249"/>
            <a:ext cx="1147793" cy="10323249"/>
            <a:chOff x="0" y="0"/>
            <a:chExt cx="121851" cy="1095927"/>
          </a:xfrm>
        </p:grpSpPr>
        <p:sp>
          <p:nvSpPr>
            <p:cNvPr name="Freeform 3" id="3"/>
            <p:cNvSpPr/>
            <p:nvPr/>
          </p:nvSpPr>
          <p:spPr>
            <a:xfrm flipH="false" flipV="false" rot="0">
              <a:off x="0" y="0"/>
              <a:ext cx="121851" cy="1095927"/>
            </a:xfrm>
            <a:custGeom>
              <a:avLst/>
              <a:gdLst/>
              <a:ahLst/>
              <a:cxnLst/>
              <a:rect r="r" b="b" t="t" l="l"/>
              <a:pathLst>
                <a:path h="1095927" w="121851">
                  <a:moveTo>
                    <a:pt x="0" y="0"/>
                  </a:moveTo>
                  <a:lnTo>
                    <a:pt x="121851" y="0"/>
                  </a:lnTo>
                  <a:lnTo>
                    <a:pt x="121851" y="1095927"/>
                  </a:lnTo>
                  <a:lnTo>
                    <a:pt x="0" y="1095927"/>
                  </a:lnTo>
                  <a:close/>
                </a:path>
              </a:pathLst>
            </a:custGeom>
            <a:solidFill>
              <a:srgbClr val="72D402"/>
            </a:solidFill>
          </p:spPr>
        </p:sp>
        <p:sp>
          <p:nvSpPr>
            <p:cNvPr name="TextBox 4" id="4"/>
            <p:cNvSpPr txBox="true"/>
            <p:nvPr/>
          </p:nvSpPr>
          <p:spPr>
            <a:xfrm>
              <a:off x="0" y="-38100"/>
              <a:ext cx="121851" cy="11340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3956" y="257160"/>
            <a:ext cx="501782" cy="5017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104775"/>
              <a:ext cx="660400" cy="631825"/>
            </a:xfrm>
            <a:prstGeom prst="rect">
              <a:avLst/>
            </a:prstGeom>
          </p:spPr>
          <p:txBody>
            <a:bodyPr anchor="ctr" rtlCol="false" tIns="50800" lIns="50800" bIns="50800" rIns="50800"/>
            <a:lstStyle/>
            <a:p>
              <a:pPr algn="ctr">
                <a:lnSpc>
                  <a:spcPts val="1399"/>
                </a:lnSpc>
              </a:pPr>
              <a:r>
                <a:rPr lang="en-US" sz="1399">
                  <a:solidFill>
                    <a:srgbClr val="FEFEFE"/>
                  </a:solidFill>
                  <a:latin typeface="Open Sans Bold"/>
                </a:rPr>
                <a:t>2</a:t>
              </a:r>
            </a:p>
          </p:txBody>
        </p:sp>
      </p:grpSp>
      <p:grpSp>
        <p:nvGrpSpPr>
          <p:cNvPr name="Group 8" id="8"/>
          <p:cNvGrpSpPr/>
          <p:nvPr/>
        </p:nvGrpSpPr>
        <p:grpSpPr>
          <a:xfrm rot="0">
            <a:off x="17626799" y="0"/>
            <a:ext cx="473814" cy="571470"/>
            <a:chOff x="0" y="0"/>
            <a:chExt cx="710385" cy="856800"/>
          </a:xfrm>
        </p:grpSpPr>
        <p:sp>
          <p:nvSpPr>
            <p:cNvPr name="Freeform 9" id="9"/>
            <p:cNvSpPr/>
            <p:nvPr/>
          </p:nvSpPr>
          <p:spPr>
            <a:xfrm flipH="false" flipV="false" rot="0">
              <a:off x="0" y="0"/>
              <a:ext cx="710385" cy="856800"/>
            </a:xfrm>
            <a:custGeom>
              <a:avLst/>
              <a:gdLst/>
              <a:ahLst/>
              <a:cxnLst/>
              <a:rect r="r" b="b" t="t" l="l"/>
              <a:pathLst>
                <a:path h="856800" w="710385">
                  <a:moveTo>
                    <a:pt x="710385" y="0"/>
                  </a:moveTo>
                  <a:lnTo>
                    <a:pt x="710385" y="742500"/>
                  </a:lnTo>
                  <a:lnTo>
                    <a:pt x="355193" y="856800"/>
                  </a:lnTo>
                  <a:lnTo>
                    <a:pt x="0" y="742500"/>
                  </a:lnTo>
                  <a:lnTo>
                    <a:pt x="0" y="0"/>
                  </a:lnTo>
                  <a:lnTo>
                    <a:pt x="710385" y="0"/>
                  </a:lnTo>
                  <a:close/>
                </a:path>
              </a:pathLst>
            </a:custGeom>
            <a:solidFill>
              <a:srgbClr val="FFCE08"/>
            </a:solidFill>
          </p:spPr>
        </p:sp>
        <p:sp>
          <p:nvSpPr>
            <p:cNvPr name="TextBox 10" id="10"/>
            <p:cNvSpPr txBox="true"/>
            <p:nvPr/>
          </p:nvSpPr>
          <p:spPr>
            <a:xfrm>
              <a:off x="0" y="-47625"/>
              <a:ext cx="710385" cy="790125"/>
            </a:xfrm>
            <a:prstGeom prst="rect">
              <a:avLst/>
            </a:prstGeom>
          </p:spPr>
          <p:txBody>
            <a:bodyPr anchor="ctr" rtlCol="false" tIns="50800" lIns="50800" bIns="50800" rIns="50800"/>
            <a:lstStyle/>
            <a:p>
              <a:pPr algn="ctr">
                <a:lnSpc>
                  <a:spcPts val="3359"/>
                </a:lnSpc>
              </a:pPr>
              <a:r>
                <a:rPr lang="en-US" sz="2399">
                  <a:solidFill>
                    <a:srgbClr val="000000"/>
                  </a:solidFill>
                  <a:latin typeface="Aileron Bold"/>
                </a:rPr>
                <a:t>9</a:t>
              </a:r>
            </a:p>
          </p:txBody>
        </p:sp>
      </p:grpSp>
      <p:sp>
        <p:nvSpPr>
          <p:cNvPr name="TextBox 11" id="11"/>
          <p:cNvSpPr txBox="true"/>
          <p:nvPr/>
        </p:nvSpPr>
        <p:spPr>
          <a:xfrm rot="0">
            <a:off x="15697345" y="148575"/>
            <a:ext cx="1861509" cy="245679"/>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ATLIQ MART</a:t>
            </a:r>
          </a:p>
        </p:txBody>
      </p:sp>
      <p:sp>
        <p:nvSpPr>
          <p:cNvPr name="TextBox 12" id="12"/>
          <p:cNvSpPr txBox="true"/>
          <p:nvPr/>
        </p:nvSpPr>
        <p:spPr>
          <a:xfrm rot="0">
            <a:off x="1254535" y="212289"/>
            <a:ext cx="13416756" cy="816411"/>
          </a:xfrm>
          <a:prstGeom prst="rect">
            <a:avLst/>
          </a:prstGeom>
        </p:spPr>
        <p:txBody>
          <a:bodyPr anchor="t" rtlCol="false" tIns="0" lIns="0" bIns="0" rIns="0">
            <a:spAutoFit/>
          </a:bodyPr>
          <a:lstStyle/>
          <a:p>
            <a:pPr algn="ctr">
              <a:lnSpc>
                <a:spcPts val="2240"/>
              </a:lnSpc>
              <a:spcBef>
                <a:spcPct val="0"/>
              </a:spcBef>
            </a:pPr>
            <a:r>
              <a:rPr lang="en-US" sz="1600">
                <a:solidFill>
                  <a:srgbClr val="000000"/>
                </a:solidFill>
                <a:latin typeface="Ramabhadra"/>
              </a:rPr>
              <a:t>Generate a report that provides an overview of the number of stores in descending order of store counts, allowing us to identify the cities with the highest store presence. The report includes two essential fields: city and store count, which will assist in optimizing our retail operations.</a:t>
            </a:r>
          </a:p>
        </p:txBody>
      </p:sp>
      <p:grpSp>
        <p:nvGrpSpPr>
          <p:cNvPr name="Group 13" id="13"/>
          <p:cNvGrpSpPr/>
          <p:nvPr/>
        </p:nvGrpSpPr>
        <p:grpSpPr>
          <a:xfrm rot="0">
            <a:off x="1380085" y="5850024"/>
            <a:ext cx="3722173" cy="4159407"/>
            <a:chOff x="0" y="0"/>
            <a:chExt cx="4962898" cy="5545875"/>
          </a:xfrm>
        </p:grpSpPr>
        <p:grpSp>
          <p:nvGrpSpPr>
            <p:cNvPr name="Group 14" id="14"/>
            <p:cNvGrpSpPr/>
            <p:nvPr/>
          </p:nvGrpSpPr>
          <p:grpSpPr>
            <a:xfrm rot="0">
              <a:off x="0" y="0"/>
              <a:ext cx="4962898" cy="5545875"/>
              <a:chOff x="0" y="0"/>
              <a:chExt cx="6606855" cy="7382944"/>
            </a:xfrm>
          </p:grpSpPr>
          <p:sp>
            <p:nvSpPr>
              <p:cNvPr name="Freeform 15" id="15"/>
              <p:cNvSpPr/>
              <p:nvPr/>
            </p:nvSpPr>
            <p:spPr>
              <a:xfrm flipH="false" flipV="false" rot="0">
                <a:off x="0" y="0"/>
                <a:ext cx="6606856" cy="7382944"/>
              </a:xfrm>
              <a:custGeom>
                <a:avLst/>
                <a:gdLst/>
                <a:ahLst/>
                <a:cxnLst/>
                <a:rect r="r" b="b" t="t" l="l"/>
                <a:pathLst>
                  <a:path h="7382944" w="6606856">
                    <a:moveTo>
                      <a:pt x="64247" y="0"/>
                    </a:moveTo>
                    <a:lnTo>
                      <a:pt x="6542608" y="0"/>
                    </a:lnTo>
                    <a:cubicBezTo>
                      <a:pt x="6559648" y="0"/>
                      <a:pt x="6575989" y="6769"/>
                      <a:pt x="6588038" y="18818"/>
                    </a:cubicBezTo>
                    <a:cubicBezTo>
                      <a:pt x="6600087" y="30866"/>
                      <a:pt x="6606856" y="47208"/>
                      <a:pt x="6606856" y="64247"/>
                    </a:cubicBezTo>
                    <a:lnTo>
                      <a:pt x="6606856" y="7318697"/>
                    </a:lnTo>
                    <a:cubicBezTo>
                      <a:pt x="6606856" y="7335736"/>
                      <a:pt x="6600087" y="7352078"/>
                      <a:pt x="6588038" y="7364126"/>
                    </a:cubicBezTo>
                    <a:cubicBezTo>
                      <a:pt x="6575989" y="7376175"/>
                      <a:pt x="6559648" y="7382944"/>
                      <a:pt x="6542608" y="7382944"/>
                    </a:cubicBezTo>
                    <a:lnTo>
                      <a:pt x="64247" y="7382944"/>
                    </a:lnTo>
                    <a:cubicBezTo>
                      <a:pt x="47208" y="7382944"/>
                      <a:pt x="30866" y="7376175"/>
                      <a:pt x="18818" y="7364126"/>
                    </a:cubicBezTo>
                    <a:cubicBezTo>
                      <a:pt x="6769" y="7352078"/>
                      <a:pt x="0" y="7335736"/>
                      <a:pt x="0" y="7318697"/>
                    </a:cubicBezTo>
                    <a:lnTo>
                      <a:pt x="0" y="64247"/>
                    </a:lnTo>
                    <a:cubicBezTo>
                      <a:pt x="0" y="47208"/>
                      <a:pt x="6769" y="30866"/>
                      <a:pt x="18818" y="18818"/>
                    </a:cubicBezTo>
                    <a:cubicBezTo>
                      <a:pt x="30866" y="6769"/>
                      <a:pt x="47208" y="0"/>
                      <a:pt x="64247" y="0"/>
                    </a:cubicBezTo>
                    <a:close/>
                  </a:path>
                </a:pathLst>
              </a:custGeom>
              <a:gradFill rotWithShape="true">
                <a:gsLst>
                  <a:gs pos="0">
                    <a:srgbClr val="000000">
                      <a:alpha val="100000"/>
                    </a:srgbClr>
                  </a:gs>
                  <a:gs pos="100000">
                    <a:srgbClr val="737373">
                      <a:alpha val="100000"/>
                    </a:srgbClr>
                  </a:gs>
                </a:gsLst>
                <a:lin ang="0"/>
              </a:gradFill>
              <a:ln w="57150" cap="rnd">
                <a:gradFill>
                  <a:gsLst>
                    <a:gs pos="0">
                      <a:srgbClr val="000000">
                        <a:alpha val="100000"/>
                      </a:srgbClr>
                    </a:gs>
                    <a:gs pos="100000">
                      <a:srgbClr val="737373">
                        <a:alpha val="100000"/>
                      </a:srgbClr>
                    </a:gs>
                  </a:gsLst>
                  <a:lin ang="0"/>
                </a:gradFill>
                <a:prstDash val="solid"/>
                <a:round/>
              </a:ln>
            </p:spPr>
          </p:sp>
          <p:sp>
            <p:nvSpPr>
              <p:cNvPr name="TextBox 16" id="16"/>
              <p:cNvSpPr txBox="true"/>
              <p:nvPr/>
            </p:nvSpPr>
            <p:spPr>
              <a:xfrm>
                <a:off x="0" y="-38100"/>
                <a:ext cx="6606855" cy="7421044"/>
              </a:xfrm>
              <a:prstGeom prst="rect">
                <a:avLst/>
              </a:prstGeom>
            </p:spPr>
            <p:txBody>
              <a:bodyPr anchor="ctr" rtlCol="false" tIns="17477" lIns="17477" bIns="17477" rIns="17477"/>
              <a:lstStyle/>
              <a:p>
                <a:pPr algn="ctr">
                  <a:lnSpc>
                    <a:spcPts val="2659"/>
                  </a:lnSpc>
                </a:pPr>
              </a:p>
            </p:txBody>
          </p:sp>
        </p:grpSp>
        <p:grpSp>
          <p:nvGrpSpPr>
            <p:cNvPr name="Group 17" id="17"/>
            <p:cNvGrpSpPr/>
            <p:nvPr/>
          </p:nvGrpSpPr>
          <p:grpSpPr>
            <a:xfrm rot="0">
              <a:off x="91229" y="93283"/>
              <a:ext cx="4780441" cy="5333634"/>
              <a:chOff x="0" y="0"/>
              <a:chExt cx="5445738" cy="6075920"/>
            </a:xfrm>
          </p:grpSpPr>
          <p:sp>
            <p:nvSpPr>
              <p:cNvPr name="Freeform 18" id="18"/>
              <p:cNvSpPr/>
              <p:nvPr/>
            </p:nvSpPr>
            <p:spPr>
              <a:xfrm flipH="false" flipV="false" rot="0">
                <a:off x="0" y="0"/>
                <a:ext cx="5445738" cy="6075920"/>
              </a:xfrm>
              <a:custGeom>
                <a:avLst/>
                <a:gdLst/>
                <a:ahLst/>
                <a:cxnLst/>
                <a:rect r="r" b="b" t="t" l="l"/>
                <a:pathLst>
                  <a:path h="6075920" w="5445738">
                    <a:moveTo>
                      <a:pt x="51136" y="0"/>
                    </a:moveTo>
                    <a:lnTo>
                      <a:pt x="5394602" y="0"/>
                    </a:lnTo>
                    <a:cubicBezTo>
                      <a:pt x="5408164" y="0"/>
                      <a:pt x="5421171" y="5388"/>
                      <a:pt x="5430761" y="14977"/>
                    </a:cubicBezTo>
                    <a:cubicBezTo>
                      <a:pt x="5440350" y="24567"/>
                      <a:pt x="5445738" y="37574"/>
                      <a:pt x="5445738" y="51136"/>
                    </a:cubicBezTo>
                    <a:lnTo>
                      <a:pt x="5445738" y="6024784"/>
                    </a:lnTo>
                    <a:cubicBezTo>
                      <a:pt x="5445738" y="6038346"/>
                      <a:pt x="5440350" y="6051352"/>
                      <a:pt x="5430761" y="6060942"/>
                    </a:cubicBezTo>
                    <a:cubicBezTo>
                      <a:pt x="5421171" y="6070532"/>
                      <a:pt x="5408164" y="6075920"/>
                      <a:pt x="5394602" y="6075920"/>
                    </a:cubicBezTo>
                    <a:lnTo>
                      <a:pt x="51136" y="6075920"/>
                    </a:lnTo>
                    <a:cubicBezTo>
                      <a:pt x="22894" y="6075920"/>
                      <a:pt x="0" y="6053025"/>
                      <a:pt x="0" y="6024784"/>
                    </a:cubicBezTo>
                    <a:lnTo>
                      <a:pt x="0" y="51136"/>
                    </a:lnTo>
                    <a:cubicBezTo>
                      <a:pt x="0" y="37574"/>
                      <a:pt x="5388" y="24567"/>
                      <a:pt x="14977" y="14977"/>
                    </a:cubicBezTo>
                    <a:cubicBezTo>
                      <a:pt x="24567" y="5388"/>
                      <a:pt x="37574" y="0"/>
                      <a:pt x="51136" y="0"/>
                    </a:cubicBezTo>
                    <a:close/>
                  </a:path>
                </a:pathLst>
              </a:custGeom>
              <a:gradFill rotWithShape="true">
                <a:gsLst>
                  <a:gs pos="0">
                    <a:srgbClr val="000000">
                      <a:alpha val="100000"/>
                    </a:srgbClr>
                  </a:gs>
                  <a:gs pos="100000">
                    <a:srgbClr val="737373">
                      <a:alpha val="100000"/>
                    </a:srgbClr>
                  </a:gs>
                </a:gsLst>
                <a:lin ang="0"/>
              </a:gradFill>
              <a:ln w="38100" cap="rnd">
                <a:gradFill>
                  <a:gsLst>
                    <a:gs pos="0">
                      <a:srgbClr val="000000">
                        <a:alpha val="100000"/>
                      </a:srgbClr>
                    </a:gs>
                    <a:gs pos="100000">
                      <a:srgbClr val="737373">
                        <a:alpha val="100000"/>
                      </a:srgbClr>
                    </a:gs>
                  </a:gsLst>
                  <a:lin ang="0"/>
                </a:gradFill>
                <a:prstDash val="solid"/>
                <a:round/>
              </a:ln>
            </p:spPr>
          </p:sp>
        </p:grpSp>
      </p:grpSp>
      <p:grpSp>
        <p:nvGrpSpPr>
          <p:cNvPr name="Group 19" id="19"/>
          <p:cNvGrpSpPr/>
          <p:nvPr/>
        </p:nvGrpSpPr>
        <p:grpSpPr>
          <a:xfrm rot="0">
            <a:off x="636650" y="1437526"/>
            <a:ext cx="6326695" cy="3585728"/>
            <a:chOff x="0" y="0"/>
            <a:chExt cx="11562617" cy="6553247"/>
          </a:xfrm>
        </p:grpSpPr>
        <p:sp>
          <p:nvSpPr>
            <p:cNvPr name="Freeform 20" id="20"/>
            <p:cNvSpPr/>
            <p:nvPr/>
          </p:nvSpPr>
          <p:spPr>
            <a:xfrm flipH="false" flipV="false" rot="0">
              <a:off x="0" y="0"/>
              <a:ext cx="11562617" cy="6553247"/>
            </a:xfrm>
            <a:custGeom>
              <a:avLst/>
              <a:gdLst/>
              <a:ahLst/>
              <a:cxnLst/>
              <a:rect r="r" b="b" t="t" l="l"/>
              <a:pathLst>
                <a:path h="6553247" w="11562617">
                  <a:moveTo>
                    <a:pt x="18355" y="0"/>
                  </a:moveTo>
                  <a:lnTo>
                    <a:pt x="11544261" y="0"/>
                  </a:lnTo>
                  <a:cubicBezTo>
                    <a:pt x="11554399" y="0"/>
                    <a:pt x="11562617" y="8218"/>
                    <a:pt x="11562617" y="18355"/>
                  </a:cubicBezTo>
                  <a:lnTo>
                    <a:pt x="11562617" y="6534892"/>
                  </a:lnTo>
                  <a:cubicBezTo>
                    <a:pt x="11562617" y="6545029"/>
                    <a:pt x="11554399" y="6553247"/>
                    <a:pt x="11544261" y="6553247"/>
                  </a:cubicBezTo>
                  <a:lnTo>
                    <a:pt x="18355" y="6553247"/>
                  </a:lnTo>
                  <a:cubicBezTo>
                    <a:pt x="13487" y="6553247"/>
                    <a:pt x="8818" y="6551313"/>
                    <a:pt x="5376" y="6547871"/>
                  </a:cubicBezTo>
                  <a:cubicBezTo>
                    <a:pt x="1934" y="6544429"/>
                    <a:pt x="0" y="6539760"/>
                    <a:pt x="0" y="6534892"/>
                  </a:cubicBezTo>
                  <a:lnTo>
                    <a:pt x="0" y="18355"/>
                  </a:lnTo>
                  <a:cubicBezTo>
                    <a:pt x="0" y="13487"/>
                    <a:pt x="1934" y="8818"/>
                    <a:pt x="5376" y="5376"/>
                  </a:cubicBezTo>
                  <a:cubicBezTo>
                    <a:pt x="8818" y="1934"/>
                    <a:pt x="13487" y="0"/>
                    <a:pt x="18355" y="0"/>
                  </a:cubicBezTo>
                  <a:close/>
                </a:path>
              </a:pathLst>
            </a:custGeom>
            <a:solidFill>
              <a:srgbClr val="000000"/>
            </a:solidFill>
            <a:ln w="76200" cap="sq">
              <a:gradFill>
                <a:gsLst>
                  <a:gs pos="0">
                    <a:srgbClr val="000000">
                      <a:alpha val="100000"/>
                    </a:srgbClr>
                  </a:gs>
                  <a:gs pos="100000">
                    <a:srgbClr val="737373">
                      <a:alpha val="100000"/>
                    </a:srgbClr>
                  </a:gs>
                </a:gsLst>
                <a:lin ang="0"/>
              </a:gradFill>
              <a:prstDash val="solid"/>
              <a:miter/>
            </a:ln>
          </p:spPr>
        </p:sp>
        <p:sp>
          <p:nvSpPr>
            <p:cNvPr name="TextBox 21" id="21"/>
            <p:cNvSpPr txBox="true"/>
            <p:nvPr/>
          </p:nvSpPr>
          <p:spPr>
            <a:xfrm>
              <a:off x="0" y="-38100"/>
              <a:ext cx="11562617" cy="6591347"/>
            </a:xfrm>
            <a:prstGeom prst="rect">
              <a:avLst/>
            </a:prstGeom>
          </p:spPr>
          <p:txBody>
            <a:bodyPr anchor="ctr" rtlCol="false" tIns="17477" lIns="17477" bIns="17477" rIns="17477"/>
            <a:lstStyle/>
            <a:p>
              <a:pPr algn="ctr">
                <a:lnSpc>
                  <a:spcPts val="2660"/>
                </a:lnSpc>
              </a:pPr>
            </a:p>
          </p:txBody>
        </p:sp>
      </p:grpSp>
      <p:sp>
        <p:nvSpPr>
          <p:cNvPr name="TextBox 22" id="22"/>
          <p:cNvSpPr txBox="true"/>
          <p:nvPr/>
        </p:nvSpPr>
        <p:spPr>
          <a:xfrm rot="0">
            <a:off x="2335399" y="1653233"/>
            <a:ext cx="1811545" cy="245745"/>
          </a:xfrm>
          <a:prstGeom prst="rect">
            <a:avLst/>
          </a:prstGeom>
        </p:spPr>
        <p:txBody>
          <a:bodyPr anchor="t" rtlCol="false" tIns="0" lIns="0" bIns="0" rIns="0">
            <a:spAutoFit/>
          </a:bodyPr>
          <a:lstStyle/>
          <a:p>
            <a:pPr>
              <a:lnSpc>
                <a:spcPts val="1800"/>
              </a:lnSpc>
            </a:pPr>
            <a:r>
              <a:rPr lang="en-US" sz="1800" spc="359">
                <a:solidFill>
                  <a:srgbClr val="72D402"/>
                </a:solidFill>
                <a:latin typeface="Ramabhadra"/>
              </a:rPr>
              <a:t>SQL QUERY</a:t>
            </a:r>
          </a:p>
        </p:txBody>
      </p:sp>
      <p:sp>
        <p:nvSpPr>
          <p:cNvPr name="TextBox 23" id="23"/>
          <p:cNvSpPr txBox="true"/>
          <p:nvPr/>
        </p:nvSpPr>
        <p:spPr>
          <a:xfrm rot="0">
            <a:off x="951758" y="2050311"/>
            <a:ext cx="6011587" cy="2639567"/>
          </a:xfrm>
          <a:prstGeom prst="rect">
            <a:avLst/>
          </a:prstGeom>
        </p:spPr>
        <p:txBody>
          <a:bodyPr anchor="t" rtlCol="false" tIns="0" lIns="0" bIns="0" rIns="0">
            <a:spAutoFit/>
          </a:bodyPr>
          <a:lstStyle/>
          <a:p>
            <a:pPr algn="l" marL="0" indent="0" lvl="0">
              <a:lnSpc>
                <a:spcPts val="2646"/>
              </a:lnSpc>
            </a:pPr>
            <a:r>
              <a:rPr lang="en-US" sz="1400" strike="noStrike" u="none">
                <a:solidFill>
                  <a:srgbClr val="FFFFFF"/>
                </a:solidFill>
                <a:latin typeface="Ramabhadra"/>
              </a:rPr>
              <a:t>SELECT</a:t>
            </a:r>
          </a:p>
          <a:p>
            <a:pPr algn="l" marL="0" indent="0" lvl="0">
              <a:lnSpc>
                <a:spcPts val="2646"/>
              </a:lnSpc>
            </a:pPr>
            <a:r>
              <a:rPr lang="en-US" sz="1400" strike="noStrike" u="none">
                <a:solidFill>
                  <a:srgbClr val="FFFFFF"/>
                </a:solidFill>
                <a:latin typeface="Ramabhadra"/>
              </a:rPr>
              <a:t>              City,</a:t>
            </a:r>
          </a:p>
          <a:p>
            <a:pPr algn="l" marL="0" indent="0" lvl="0">
              <a:lnSpc>
                <a:spcPts val="2646"/>
              </a:lnSpc>
            </a:pPr>
            <a:r>
              <a:rPr lang="en-US" sz="1400" strike="noStrike" u="none">
                <a:solidFill>
                  <a:srgbClr val="FFFFFF"/>
                </a:solidFill>
                <a:latin typeface="Ramabhadra"/>
              </a:rPr>
              <a:t>              count(store_id) AS 'store count'</a:t>
            </a:r>
          </a:p>
          <a:p>
            <a:pPr algn="l" marL="0" indent="0" lvl="0">
              <a:lnSpc>
                <a:spcPts val="2646"/>
              </a:lnSpc>
            </a:pPr>
            <a:r>
              <a:rPr lang="en-US" sz="1400" strike="noStrike" u="none">
                <a:solidFill>
                  <a:srgbClr val="FFFFFF"/>
                </a:solidFill>
                <a:latin typeface="Ramabhadra"/>
              </a:rPr>
              <a:t>FROM</a:t>
            </a:r>
          </a:p>
          <a:p>
            <a:pPr algn="l" marL="0" indent="0" lvl="0">
              <a:lnSpc>
                <a:spcPts val="2646"/>
              </a:lnSpc>
            </a:pPr>
            <a:r>
              <a:rPr lang="en-US" sz="1400" strike="noStrike" u="none">
                <a:solidFill>
                  <a:srgbClr val="FFFFFF"/>
                </a:solidFill>
                <a:latin typeface="Ramabhadra"/>
              </a:rPr>
              <a:t>              dim_stores ds</a:t>
            </a:r>
          </a:p>
          <a:p>
            <a:pPr algn="l" marL="0" indent="0" lvl="0">
              <a:lnSpc>
                <a:spcPts val="2646"/>
              </a:lnSpc>
            </a:pPr>
            <a:r>
              <a:rPr lang="en-US" sz="1400" strike="noStrike" u="none">
                <a:solidFill>
                  <a:srgbClr val="FFFFFF"/>
                </a:solidFill>
                <a:latin typeface="Ramabhadra"/>
              </a:rPr>
              <a:t>GROUP BY </a:t>
            </a:r>
          </a:p>
          <a:p>
            <a:pPr algn="l" marL="0" indent="0" lvl="0">
              <a:lnSpc>
                <a:spcPts val="2646"/>
              </a:lnSpc>
            </a:pPr>
            <a:r>
              <a:rPr lang="en-US" sz="1400" strike="noStrike" u="none">
                <a:solidFill>
                  <a:srgbClr val="FFFFFF"/>
                </a:solidFill>
                <a:latin typeface="Ramabhadra"/>
              </a:rPr>
              <a:t>              City</a:t>
            </a:r>
          </a:p>
          <a:p>
            <a:pPr algn="l" marL="0" indent="0" lvl="0">
              <a:lnSpc>
                <a:spcPts val="2646"/>
              </a:lnSpc>
            </a:pPr>
            <a:r>
              <a:rPr lang="en-US" sz="1400" strike="noStrike" u="none">
                <a:solidFill>
                  <a:srgbClr val="FFFFFF"/>
                </a:solidFill>
                <a:latin typeface="Ramabhadra"/>
              </a:rPr>
              <a:t>ORDER BY 2 DESC;</a:t>
            </a:r>
          </a:p>
        </p:txBody>
      </p:sp>
      <p:sp>
        <p:nvSpPr>
          <p:cNvPr name="TextBox 24" id="24"/>
          <p:cNvSpPr txBox="true"/>
          <p:nvPr/>
        </p:nvSpPr>
        <p:spPr>
          <a:xfrm rot="0">
            <a:off x="2609316" y="5461404"/>
            <a:ext cx="1263711" cy="245745"/>
          </a:xfrm>
          <a:prstGeom prst="rect">
            <a:avLst/>
          </a:prstGeom>
        </p:spPr>
        <p:txBody>
          <a:bodyPr anchor="t" rtlCol="false" tIns="0" lIns="0" bIns="0" rIns="0">
            <a:spAutoFit/>
          </a:bodyPr>
          <a:lstStyle/>
          <a:p>
            <a:pPr>
              <a:lnSpc>
                <a:spcPts val="1800"/>
              </a:lnSpc>
            </a:pPr>
            <a:r>
              <a:rPr lang="en-US" sz="1800" spc="359">
                <a:solidFill>
                  <a:srgbClr val="000000"/>
                </a:solidFill>
                <a:latin typeface="Ramabhadra"/>
              </a:rPr>
              <a:t>OUTPUT</a:t>
            </a:r>
          </a:p>
        </p:txBody>
      </p:sp>
      <p:grpSp>
        <p:nvGrpSpPr>
          <p:cNvPr name="Group 25" id="25"/>
          <p:cNvGrpSpPr/>
          <p:nvPr/>
        </p:nvGrpSpPr>
        <p:grpSpPr>
          <a:xfrm rot="-10800000">
            <a:off x="17813610" y="9830613"/>
            <a:ext cx="474390" cy="456387"/>
            <a:chOff x="0" y="0"/>
            <a:chExt cx="632520" cy="608516"/>
          </a:xfrm>
        </p:grpSpPr>
        <p:grpSp>
          <p:nvGrpSpPr>
            <p:cNvPr name="Group 26" id="26"/>
            <p:cNvGrpSpPr/>
            <p:nvPr/>
          </p:nvGrpSpPr>
          <p:grpSpPr>
            <a:xfrm rot="-10800000">
              <a:off x="0" y="229654"/>
              <a:ext cx="504717" cy="153454"/>
              <a:chOff x="0" y="0"/>
              <a:chExt cx="35507" cy="10796"/>
            </a:xfrm>
          </p:grpSpPr>
          <p:sp>
            <p:nvSpPr>
              <p:cNvPr name="Freeform 27" id="27"/>
              <p:cNvSpPr/>
              <p:nvPr/>
            </p:nvSpPr>
            <p:spPr>
              <a:xfrm flipH="false" flipV="false" rot="0">
                <a:off x="0" y="0"/>
                <a:ext cx="35507" cy="10796"/>
              </a:xfrm>
              <a:custGeom>
                <a:avLst/>
                <a:gdLst/>
                <a:ahLst/>
                <a:cxnLst/>
                <a:rect r="r" b="b" t="t" l="l"/>
                <a:pathLst>
                  <a:path h="10796" w="35507">
                    <a:moveTo>
                      <a:pt x="0" y="0"/>
                    </a:moveTo>
                    <a:lnTo>
                      <a:pt x="35507" y="0"/>
                    </a:lnTo>
                    <a:lnTo>
                      <a:pt x="35507" y="10796"/>
                    </a:lnTo>
                    <a:lnTo>
                      <a:pt x="0" y="10796"/>
                    </a:lnTo>
                    <a:close/>
                  </a:path>
                </a:pathLst>
              </a:custGeom>
              <a:solidFill>
                <a:srgbClr val="72D402"/>
              </a:solidFill>
              <a:ln w="466725" cap="sq">
                <a:solidFill>
                  <a:srgbClr val="72D402"/>
                </a:solidFill>
                <a:prstDash val="solid"/>
                <a:miter/>
              </a:ln>
            </p:spPr>
          </p:sp>
          <p:sp>
            <p:nvSpPr>
              <p:cNvPr name="TextBox 28" id="28"/>
              <p:cNvSpPr txBox="true"/>
              <p:nvPr/>
            </p:nvSpPr>
            <p:spPr>
              <a:xfrm>
                <a:off x="0" y="-38100"/>
                <a:ext cx="35507" cy="48896"/>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10800000">
              <a:off x="0" y="0"/>
              <a:ext cx="632520" cy="153454"/>
              <a:chOff x="0" y="0"/>
              <a:chExt cx="44498" cy="10796"/>
            </a:xfrm>
          </p:grpSpPr>
          <p:sp>
            <p:nvSpPr>
              <p:cNvPr name="Freeform 30" id="30"/>
              <p:cNvSpPr/>
              <p:nvPr/>
            </p:nvSpPr>
            <p:spPr>
              <a:xfrm flipH="false" flipV="false" rot="0">
                <a:off x="0" y="0"/>
                <a:ext cx="44498" cy="10796"/>
              </a:xfrm>
              <a:custGeom>
                <a:avLst/>
                <a:gdLst/>
                <a:ahLst/>
                <a:cxnLst/>
                <a:rect r="r" b="b" t="t" l="l"/>
                <a:pathLst>
                  <a:path h="10796" w="44498">
                    <a:moveTo>
                      <a:pt x="0" y="0"/>
                    </a:moveTo>
                    <a:lnTo>
                      <a:pt x="44498" y="0"/>
                    </a:lnTo>
                    <a:lnTo>
                      <a:pt x="44498" y="10796"/>
                    </a:lnTo>
                    <a:lnTo>
                      <a:pt x="0" y="10796"/>
                    </a:lnTo>
                    <a:close/>
                  </a:path>
                </a:pathLst>
              </a:custGeom>
              <a:solidFill>
                <a:srgbClr val="000000"/>
              </a:solidFill>
              <a:ln w="466725" cap="sq">
                <a:solidFill>
                  <a:srgbClr val="000000"/>
                </a:solidFill>
                <a:prstDash val="solid"/>
                <a:miter/>
              </a:ln>
            </p:spPr>
          </p:sp>
          <p:sp>
            <p:nvSpPr>
              <p:cNvPr name="TextBox 31" id="31"/>
              <p:cNvSpPr txBox="true"/>
              <p:nvPr/>
            </p:nvSpPr>
            <p:spPr>
              <a:xfrm>
                <a:off x="0" y="-38100"/>
                <a:ext cx="44498" cy="48896"/>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10800000">
              <a:off x="0" y="455062"/>
              <a:ext cx="316260" cy="153454"/>
              <a:chOff x="0" y="0"/>
              <a:chExt cx="22249" cy="10796"/>
            </a:xfrm>
          </p:grpSpPr>
          <p:sp>
            <p:nvSpPr>
              <p:cNvPr name="Freeform 33" id="33"/>
              <p:cNvSpPr/>
              <p:nvPr/>
            </p:nvSpPr>
            <p:spPr>
              <a:xfrm flipH="false" flipV="false" rot="0">
                <a:off x="0" y="0"/>
                <a:ext cx="22249" cy="10796"/>
              </a:xfrm>
              <a:custGeom>
                <a:avLst/>
                <a:gdLst/>
                <a:ahLst/>
                <a:cxnLst/>
                <a:rect r="r" b="b" t="t" l="l"/>
                <a:pathLst>
                  <a:path h="10796" w="22249">
                    <a:moveTo>
                      <a:pt x="0" y="0"/>
                    </a:moveTo>
                    <a:lnTo>
                      <a:pt x="22249" y="0"/>
                    </a:lnTo>
                    <a:lnTo>
                      <a:pt x="22249" y="10796"/>
                    </a:lnTo>
                    <a:lnTo>
                      <a:pt x="0" y="10796"/>
                    </a:lnTo>
                    <a:close/>
                  </a:path>
                </a:pathLst>
              </a:custGeom>
              <a:solidFill>
                <a:srgbClr val="000000"/>
              </a:solidFill>
              <a:ln w="466725" cap="sq">
                <a:solidFill>
                  <a:srgbClr val="000000"/>
                </a:solidFill>
                <a:prstDash val="solid"/>
                <a:miter/>
              </a:ln>
            </p:spPr>
          </p:sp>
          <p:sp>
            <p:nvSpPr>
              <p:cNvPr name="TextBox 34" id="34"/>
              <p:cNvSpPr txBox="true"/>
              <p:nvPr/>
            </p:nvSpPr>
            <p:spPr>
              <a:xfrm>
                <a:off x="0" y="-38100"/>
                <a:ext cx="22249" cy="48896"/>
              </a:xfrm>
              <a:prstGeom prst="rect">
                <a:avLst/>
              </a:prstGeom>
            </p:spPr>
            <p:txBody>
              <a:bodyPr anchor="ctr" rtlCol="false" tIns="50800" lIns="50800" bIns="50800" rIns="50800"/>
              <a:lstStyle/>
              <a:p>
                <a:pPr algn="ctr">
                  <a:lnSpc>
                    <a:spcPts val="2659"/>
                  </a:lnSpc>
                </a:pPr>
              </a:p>
            </p:txBody>
          </p:sp>
        </p:grpSp>
      </p:grpSp>
      <p:sp>
        <p:nvSpPr>
          <p:cNvPr name="TextBox 35" id="35"/>
          <p:cNvSpPr txBox="true"/>
          <p:nvPr/>
        </p:nvSpPr>
        <p:spPr>
          <a:xfrm rot="0">
            <a:off x="7837573" y="7871572"/>
            <a:ext cx="10104218" cy="2042609"/>
          </a:xfrm>
          <a:prstGeom prst="rect">
            <a:avLst/>
          </a:prstGeom>
        </p:spPr>
        <p:txBody>
          <a:bodyPr anchor="t" rtlCol="false" tIns="0" lIns="0" bIns="0" rIns="0">
            <a:spAutoFit/>
          </a:bodyPr>
          <a:lstStyle/>
          <a:p>
            <a:pPr>
              <a:lnSpc>
                <a:spcPts val="2376"/>
              </a:lnSpc>
              <a:spcBef>
                <a:spcPct val="0"/>
              </a:spcBef>
            </a:pPr>
          </a:p>
          <a:p>
            <a:pPr marL="259080" indent="-129540" lvl="1">
              <a:lnSpc>
                <a:spcPts val="2376"/>
              </a:lnSpc>
              <a:spcBef>
                <a:spcPct val="0"/>
              </a:spcBef>
              <a:buFont typeface="Arial"/>
              <a:buChar char="•"/>
            </a:pPr>
            <a:r>
              <a:rPr lang="en-US" sz="1200" spc="289" strike="noStrike" u="none">
                <a:solidFill>
                  <a:srgbClr val="72D402"/>
                </a:solidFill>
                <a:latin typeface="Ramabhadra"/>
              </a:rPr>
              <a:t>Bengaluru Leads</a:t>
            </a:r>
            <a:r>
              <a:rPr lang="en-US" sz="1200" spc="289" strike="noStrike" u="none">
                <a:solidFill>
                  <a:srgbClr val="737373"/>
                </a:solidFill>
                <a:latin typeface="Ramabhadra"/>
              </a:rPr>
              <a:t>: Bengaluru boasts the highest store count with 10 outlets, indicating a significant retail presence.</a:t>
            </a:r>
          </a:p>
          <a:p>
            <a:pPr marL="259080" indent="-129540" lvl="1">
              <a:lnSpc>
                <a:spcPts val="2376"/>
              </a:lnSpc>
              <a:spcBef>
                <a:spcPct val="0"/>
              </a:spcBef>
              <a:buFont typeface="Arial"/>
              <a:buChar char="•"/>
            </a:pPr>
            <a:r>
              <a:rPr lang="en-US" sz="1200" spc="289" strike="noStrike" u="none">
                <a:solidFill>
                  <a:srgbClr val="72D402"/>
                </a:solidFill>
                <a:latin typeface="Ramabhadra"/>
              </a:rPr>
              <a:t>Regional Distribution</a:t>
            </a:r>
            <a:r>
              <a:rPr lang="en-US" sz="1200" spc="289" strike="noStrike" u="none">
                <a:solidFill>
                  <a:srgbClr val="737373"/>
                </a:solidFill>
                <a:latin typeface="Ramabhadra"/>
              </a:rPr>
              <a:t>: Chennai and Hyderabad follow closely with 8 and 7 stores respectively, showcasing substantial urban coverage.</a:t>
            </a:r>
          </a:p>
          <a:p>
            <a:pPr marL="259080" indent="-129540" lvl="1">
              <a:lnSpc>
                <a:spcPts val="2376"/>
              </a:lnSpc>
              <a:spcBef>
                <a:spcPct val="0"/>
              </a:spcBef>
              <a:buFont typeface="Arial"/>
              <a:buChar char="•"/>
            </a:pPr>
            <a:r>
              <a:rPr lang="en-US" sz="1200" spc="289" strike="noStrike" u="none">
                <a:solidFill>
                  <a:srgbClr val="72D402"/>
                </a:solidFill>
                <a:latin typeface="Ramabhadra"/>
              </a:rPr>
              <a:t>Tiered Presence</a:t>
            </a:r>
            <a:r>
              <a:rPr lang="en-US" sz="1200" spc="289" strike="noStrike" u="none">
                <a:solidFill>
                  <a:srgbClr val="737373"/>
                </a:solidFill>
                <a:latin typeface="Ramabhadra"/>
              </a:rPr>
              <a:t>: Coimbatore, Visakhapatnam, Madurai, and Mysuru feature moderately with 4-5 stores, ensuring regional accessibility.</a:t>
            </a:r>
          </a:p>
        </p:txBody>
      </p:sp>
      <p:sp>
        <p:nvSpPr>
          <p:cNvPr name="TextBox 36" id="36"/>
          <p:cNvSpPr txBox="true"/>
          <p:nvPr/>
        </p:nvSpPr>
        <p:spPr>
          <a:xfrm rot="0">
            <a:off x="10487182" y="1399426"/>
            <a:ext cx="4804999" cy="306573"/>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325288"/>
                </a:solidFill>
                <a:latin typeface="Ramabhadra"/>
              </a:rPr>
              <a:t>OVERVIEW OF STORE PRESENCE BY CITY:</a:t>
            </a:r>
          </a:p>
        </p:txBody>
      </p:sp>
      <p:grpSp>
        <p:nvGrpSpPr>
          <p:cNvPr name="Group 37" id="37"/>
          <p:cNvGrpSpPr/>
          <p:nvPr/>
        </p:nvGrpSpPr>
        <p:grpSpPr>
          <a:xfrm rot="0">
            <a:off x="8014011" y="2017686"/>
            <a:ext cx="9751342" cy="5637448"/>
            <a:chOff x="0" y="0"/>
            <a:chExt cx="13001790" cy="7516597"/>
          </a:xfrm>
        </p:grpSpPr>
        <p:grpSp>
          <p:nvGrpSpPr>
            <p:cNvPr name="Group 38" id="38"/>
            <p:cNvGrpSpPr/>
            <p:nvPr/>
          </p:nvGrpSpPr>
          <p:grpSpPr>
            <a:xfrm rot="0">
              <a:off x="6324036" y="3578947"/>
              <a:ext cx="1413131" cy="206602"/>
              <a:chOff x="0" y="0"/>
              <a:chExt cx="465113" cy="68000"/>
            </a:xfrm>
          </p:grpSpPr>
          <p:sp>
            <p:nvSpPr>
              <p:cNvPr name="Freeform 39" id="39"/>
              <p:cNvSpPr/>
              <p:nvPr/>
            </p:nvSpPr>
            <p:spPr>
              <a:xfrm flipH="false" flipV="false" rot="0">
                <a:off x="0" y="0"/>
                <a:ext cx="465113" cy="68000"/>
              </a:xfrm>
              <a:custGeom>
                <a:avLst/>
                <a:gdLst/>
                <a:ahLst/>
                <a:cxnLst/>
                <a:rect r="r" b="b" t="t" l="l"/>
                <a:pathLst>
                  <a:path h="68000" w="465113">
                    <a:moveTo>
                      <a:pt x="34000" y="0"/>
                    </a:moveTo>
                    <a:lnTo>
                      <a:pt x="431112" y="0"/>
                    </a:lnTo>
                    <a:cubicBezTo>
                      <a:pt x="440130" y="0"/>
                      <a:pt x="448778" y="3582"/>
                      <a:pt x="455154" y="9958"/>
                    </a:cubicBezTo>
                    <a:cubicBezTo>
                      <a:pt x="461530" y="16335"/>
                      <a:pt x="465113" y="24983"/>
                      <a:pt x="465113" y="34000"/>
                    </a:cubicBezTo>
                    <a:lnTo>
                      <a:pt x="465113" y="34000"/>
                    </a:lnTo>
                    <a:cubicBezTo>
                      <a:pt x="465113" y="43018"/>
                      <a:pt x="461530" y="51666"/>
                      <a:pt x="455154" y="58042"/>
                    </a:cubicBezTo>
                    <a:cubicBezTo>
                      <a:pt x="448778" y="64418"/>
                      <a:pt x="440130" y="68000"/>
                      <a:pt x="431112"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40" id="40"/>
              <p:cNvSpPr txBox="true"/>
              <p:nvPr/>
            </p:nvSpPr>
            <p:spPr>
              <a:xfrm>
                <a:off x="0" y="47625"/>
                <a:ext cx="465113" cy="20375"/>
              </a:xfrm>
              <a:prstGeom prst="rect">
                <a:avLst/>
              </a:prstGeom>
            </p:spPr>
            <p:txBody>
              <a:bodyPr anchor="ctr" rtlCol="false" tIns="35058" lIns="35058" bIns="35058" rIns="35058"/>
              <a:lstStyle/>
              <a:p>
                <a:pPr algn="ctr">
                  <a:lnSpc>
                    <a:spcPts val="2375"/>
                  </a:lnSpc>
                </a:pPr>
              </a:p>
            </p:txBody>
          </p:sp>
        </p:grpSp>
        <p:sp>
          <p:nvSpPr>
            <p:cNvPr name="TextBox 41" id="41"/>
            <p:cNvSpPr txBox="true"/>
            <p:nvPr/>
          </p:nvSpPr>
          <p:spPr>
            <a:xfrm rot="0">
              <a:off x="6382770" y="3599543"/>
              <a:ext cx="1022375"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CHENNAI</a:t>
              </a:r>
            </a:p>
          </p:txBody>
        </p:sp>
        <p:sp>
          <p:nvSpPr>
            <p:cNvPr name="TextBox 42" id="42"/>
            <p:cNvSpPr txBox="true"/>
            <p:nvPr/>
          </p:nvSpPr>
          <p:spPr>
            <a:xfrm rot="0">
              <a:off x="7365920" y="3609068"/>
              <a:ext cx="379092"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18</a:t>
              </a:r>
            </a:p>
          </p:txBody>
        </p:sp>
        <p:grpSp>
          <p:nvGrpSpPr>
            <p:cNvPr name="Group 43" id="43"/>
            <p:cNvGrpSpPr/>
            <p:nvPr/>
          </p:nvGrpSpPr>
          <p:grpSpPr>
            <a:xfrm rot="0">
              <a:off x="6410495" y="1842810"/>
              <a:ext cx="1762720" cy="206602"/>
              <a:chOff x="0" y="0"/>
              <a:chExt cx="580175" cy="68000"/>
            </a:xfrm>
          </p:grpSpPr>
          <p:sp>
            <p:nvSpPr>
              <p:cNvPr name="Freeform 44" id="44"/>
              <p:cNvSpPr/>
              <p:nvPr/>
            </p:nvSpPr>
            <p:spPr>
              <a:xfrm flipH="false" flipV="false" rot="0">
                <a:off x="0" y="0"/>
                <a:ext cx="580175" cy="68000"/>
              </a:xfrm>
              <a:custGeom>
                <a:avLst/>
                <a:gdLst/>
                <a:ahLst/>
                <a:cxnLst/>
                <a:rect r="r" b="b" t="t" l="l"/>
                <a:pathLst>
                  <a:path h="68000" w="580175">
                    <a:moveTo>
                      <a:pt x="34000" y="0"/>
                    </a:moveTo>
                    <a:lnTo>
                      <a:pt x="546175" y="0"/>
                    </a:lnTo>
                    <a:cubicBezTo>
                      <a:pt x="564953" y="0"/>
                      <a:pt x="580175" y="15222"/>
                      <a:pt x="580175" y="34000"/>
                    </a:cubicBezTo>
                    <a:lnTo>
                      <a:pt x="580175" y="34000"/>
                    </a:lnTo>
                    <a:cubicBezTo>
                      <a:pt x="580175" y="43018"/>
                      <a:pt x="576593" y="51666"/>
                      <a:pt x="570217" y="58042"/>
                    </a:cubicBezTo>
                    <a:cubicBezTo>
                      <a:pt x="563841" y="64418"/>
                      <a:pt x="555193" y="68000"/>
                      <a:pt x="546175"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45" id="45"/>
              <p:cNvSpPr txBox="true"/>
              <p:nvPr/>
            </p:nvSpPr>
            <p:spPr>
              <a:xfrm>
                <a:off x="0" y="47625"/>
                <a:ext cx="580175" cy="20375"/>
              </a:xfrm>
              <a:prstGeom prst="rect">
                <a:avLst/>
              </a:prstGeom>
            </p:spPr>
            <p:txBody>
              <a:bodyPr anchor="ctr" rtlCol="false" tIns="35058" lIns="35058" bIns="35058" rIns="35058"/>
              <a:lstStyle/>
              <a:p>
                <a:pPr algn="ctr">
                  <a:lnSpc>
                    <a:spcPts val="2375"/>
                  </a:lnSpc>
                </a:pPr>
              </a:p>
            </p:txBody>
          </p:sp>
        </p:grpSp>
        <p:sp>
          <p:nvSpPr>
            <p:cNvPr name="TextBox 46" id="46"/>
            <p:cNvSpPr txBox="true"/>
            <p:nvPr/>
          </p:nvSpPr>
          <p:spPr>
            <a:xfrm rot="0">
              <a:off x="6483759" y="1863406"/>
              <a:ext cx="1275297"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VIJAYAWADA</a:t>
              </a:r>
            </a:p>
          </p:txBody>
        </p:sp>
        <p:sp>
          <p:nvSpPr>
            <p:cNvPr name="TextBox 47" id="47"/>
            <p:cNvSpPr txBox="true"/>
            <p:nvPr/>
          </p:nvSpPr>
          <p:spPr>
            <a:xfrm rot="0">
              <a:off x="7710127" y="1872931"/>
              <a:ext cx="472874"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18</a:t>
              </a:r>
            </a:p>
          </p:txBody>
        </p:sp>
        <p:grpSp>
          <p:nvGrpSpPr>
            <p:cNvPr name="Group 48" id="48"/>
            <p:cNvGrpSpPr/>
            <p:nvPr/>
          </p:nvGrpSpPr>
          <p:grpSpPr>
            <a:xfrm rot="0">
              <a:off x="5113603" y="5156708"/>
              <a:ext cx="1591991" cy="206602"/>
              <a:chOff x="0" y="0"/>
              <a:chExt cx="523982" cy="68000"/>
            </a:xfrm>
          </p:grpSpPr>
          <p:sp>
            <p:nvSpPr>
              <p:cNvPr name="Freeform 49" id="49"/>
              <p:cNvSpPr/>
              <p:nvPr/>
            </p:nvSpPr>
            <p:spPr>
              <a:xfrm flipH="false" flipV="false" rot="0">
                <a:off x="0" y="0"/>
                <a:ext cx="523982" cy="68000"/>
              </a:xfrm>
              <a:custGeom>
                <a:avLst/>
                <a:gdLst/>
                <a:ahLst/>
                <a:cxnLst/>
                <a:rect r="r" b="b" t="t" l="l"/>
                <a:pathLst>
                  <a:path h="68000" w="523982">
                    <a:moveTo>
                      <a:pt x="34000" y="0"/>
                    </a:moveTo>
                    <a:lnTo>
                      <a:pt x="489982" y="0"/>
                    </a:lnTo>
                    <a:cubicBezTo>
                      <a:pt x="498999" y="0"/>
                      <a:pt x="507647" y="3582"/>
                      <a:pt x="514023" y="9958"/>
                    </a:cubicBezTo>
                    <a:cubicBezTo>
                      <a:pt x="520400" y="16335"/>
                      <a:pt x="523982" y="24983"/>
                      <a:pt x="523982" y="34000"/>
                    </a:cubicBezTo>
                    <a:lnTo>
                      <a:pt x="523982" y="34000"/>
                    </a:lnTo>
                    <a:cubicBezTo>
                      <a:pt x="523982" y="43018"/>
                      <a:pt x="520400" y="51666"/>
                      <a:pt x="514023" y="58042"/>
                    </a:cubicBezTo>
                    <a:cubicBezTo>
                      <a:pt x="507647" y="64418"/>
                      <a:pt x="498999" y="68000"/>
                      <a:pt x="489982"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50" id="50"/>
              <p:cNvSpPr txBox="true"/>
              <p:nvPr/>
            </p:nvSpPr>
            <p:spPr>
              <a:xfrm>
                <a:off x="0" y="47625"/>
                <a:ext cx="523982" cy="20375"/>
              </a:xfrm>
              <a:prstGeom prst="rect">
                <a:avLst/>
              </a:prstGeom>
            </p:spPr>
            <p:txBody>
              <a:bodyPr anchor="ctr" rtlCol="false" tIns="35058" lIns="35058" bIns="35058" rIns="35058"/>
              <a:lstStyle/>
              <a:p>
                <a:pPr algn="ctr">
                  <a:lnSpc>
                    <a:spcPts val="2375"/>
                  </a:lnSpc>
                </a:pPr>
              </a:p>
            </p:txBody>
          </p:sp>
        </p:grpSp>
        <p:sp>
          <p:nvSpPr>
            <p:cNvPr name="TextBox 51" id="51"/>
            <p:cNvSpPr txBox="true"/>
            <p:nvPr/>
          </p:nvSpPr>
          <p:spPr>
            <a:xfrm rot="0">
              <a:off x="5179771" y="5177304"/>
              <a:ext cx="1151777"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MADURAI</a:t>
              </a:r>
            </a:p>
          </p:txBody>
        </p:sp>
        <p:sp>
          <p:nvSpPr>
            <p:cNvPr name="TextBox 52" id="52"/>
            <p:cNvSpPr txBox="true"/>
            <p:nvPr/>
          </p:nvSpPr>
          <p:spPr>
            <a:xfrm rot="0">
              <a:off x="6287358" y="5186829"/>
              <a:ext cx="427073"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18</a:t>
              </a:r>
            </a:p>
          </p:txBody>
        </p:sp>
        <p:grpSp>
          <p:nvGrpSpPr>
            <p:cNvPr name="Group 53" id="53"/>
            <p:cNvGrpSpPr/>
            <p:nvPr/>
          </p:nvGrpSpPr>
          <p:grpSpPr>
            <a:xfrm rot="0">
              <a:off x="2107031" y="5849914"/>
              <a:ext cx="1840886" cy="206602"/>
              <a:chOff x="0" y="0"/>
              <a:chExt cx="605902" cy="68000"/>
            </a:xfrm>
          </p:grpSpPr>
          <p:sp>
            <p:nvSpPr>
              <p:cNvPr name="Freeform 54" id="54"/>
              <p:cNvSpPr/>
              <p:nvPr/>
            </p:nvSpPr>
            <p:spPr>
              <a:xfrm flipH="false" flipV="false" rot="0">
                <a:off x="0" y="0"/>
                <a:ext cx="605902" cy="68000"/>
              </a:xfrm>
              <a:custGeom>
                <a:avLst/>
                <a:gdLst/>
                <a:ahLst/>
                <a:cxnLst/>
                <a:rect r="r" b="b" t="t" l="l"/>
                <a:pathLst>
                  <a:path h="68000" w="605902">
                    <a:moveTo>
                      <a:pt x="34000" y="0"/>
                    </a:moveTo>
                    <a:lnTo>
                      <a:pt x="571902" y="0"/>
                    </a:lnTo>
                    <a:cubicBezTo>
                      <a:pt x="580920" y="0"/>
                      <a:pt x="589568" y="3582"/>
                      <a:pt x="595944" y="9958"/>
                    </a:cubicBezTo>
                    <a:cubicBezTo>
                      <a:pt x="602320" y="16335"/>
                      <a:pt x="605902" y="24983"/>
                      <a:pt x="605902" y="34000"/>
                    </a:cubicBezTo>
                    <a:lnTo>
                      <a:pt x="605902" y="34000"/>
                    </a:lnTo>
                    <a:cubicBezTo>
                      <a:pt x="605902" y="43018"/>
                      <a:pt x="602320" y="51666"/>
                      <a:pt x="595944" y="58042"/>
                    </a:cubicBezTo>
                    <a:cubicBezTo>
                      <a:pt x="589568" y="64418"/>
                      <a:pt x="580920" y="68000"/>
                      <a:pt x="571902"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55" id="55"/>
              <p:cNvSpPr txBox="true"/>
              <p:nvPr/>
            </p:nvSpPr>
            <p:spPr>
              <a:xfrm>
                <a:off x="0" y="47625"/>
                <a:ext cx="605902" cy="20375"/>
              </a:xfrm>
              <a:prstGeom prst="rect">
                <a:avLst/>
              </a:prstGeom>
            </p:spPr>
            <p:txBody>
              <a:bodyPr anchor="ctr" rtlCol="false" tIns="35058" lIns="35058" bIns="35058" rIns="35058"/>
              <a:lstStyle/>
              <a:p>
                <a:pPr algn="ctr">
                  <a:lnSpc>
                    <a:spcPts val="2375"/>
                  </a:lnSpc>
                </a:pPr>
              </a:p>
            </p:txBody>
          </p:sp>
        </p:grpSp>
        <p:sp>
          <p:nvSpPr>
            <p:cNvPr name="TextBox 56" id="56"/>
            <p:cNvSpPr txBox="true"/>
            <p:nvPr/>
          </p:nvSpPr>
          <p:spPr>
            <a:xfrm rot="0">
              <a:off x="2183544" y="5870511"/>
              <a:ext cx="1331848"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TRIVANDRUM</a:t>
              </a:r>
            </a:p>
          </p:txBody>
        </p:sp>
        <p:sp>
          <p:nvSpPr>
            <p:cNvPr name="TextBox 57" id="57"/>
            <p:cNvSpPr txBox="true"/>
            <p:nvPr/>
          </p:nvSpPr>
          <p:spPr>
            <a:xfrm rot="0">
              <a:off x="3464294" y="5880036"/>
              <a:ext cx="493843"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18</a:t>
              </a:r>
            </a:p>
          </p:txBody>
        </p:sp>
        <p:grpSp>
          <p:nvGrpSpPr>
            <p:cNvPr name="Group 58" id="58"/>
            <p:cNvGrpSpPr/>
            <p:nvPr/>
          </p:nvGrpSpPr>
          <p:grpSpPr>
            <a:xfrm rot="0">
              <a:off x="0" y="0"/>
              <a:ext cx="13001790" cy="7516597"/>
              <a:chOff x="0" y="0"/>
              <a:chExt cx="10433167" cy="6031624"/>
            </a:xfrm>
          </p:grpSpPr>
          <p:sp>
            <p:nvSpPr>
              <p:cNvPr name="Freeform 59" id="59"/>
              <p:cNvSpPr/>
              <p:nvPr/>
            </p:nvSpPr>
            <p:spPr>
              <a:xfrm flipH="false" flipV="false" rot="0">
                <a:off x="0" y="0"/>
                <a:ext cx="10433167" cy="6031624"/>
              </a:xfrm>
              <a:custGeom>
                <a:avLst/>
                <a:gdLst/>
                <a:ahLst/>
                <a:cxnLst/>
                <a:rect r="r" b="b" t="t" l="l"/>
                <a:pathLst>
                  <a:path h="6031624" w="10433167">
                    <a:moveTo>
                      <a:pt x="23818" y="0"/>
                    </a:moveTo>
                    <a:lnTo>
                      <a:pt x="10409349" y="0"/>
                    </a:lnTo>
                    <a:cubicBezTo>
                      <a:pt x="10422503" y="0"/>
                      <a:pt x="10433167" y="10664"/>
                      <a:pt x="10433167" y="23818"/>
                    </a:cubicBezTo>
                    <a:lnTo>
                      <a:pt x="10433167" y="6007807"/>
                    </a:lnTo>
                    <a:cubicBezTo>
                      <a:pt x="10433167" y="6020961"/>
                      <a:pt x="10422503" y="6031624"/>
                      <a:pt x="10409349" y="6031624"/>
                    </a:cubicBezTo>
                    <a:lnTo>
                      <a:pt x="23818" y="6031624"/>
                    </a:lnTo>
                    <a:cubicBezTo>
                      <a:pt x="10664" y="6031624"/>
                      <a:pt x="0" y="6020961"/>
                      <a:pt x="0" y="6007807"/>
                    </a:cubicBezTo>
                    <a:lnTo>
                      <a:pt x="0" y="23818"/>
                    </a:lnTo>
                    <a:cubicBezTo>
                      <a:pt x="0" y="10664"/>
                      <a:pt x="10664" y="0"/>
                      <a:pt x="23818" y="0"/>
                    </a:cubicBezTo>
                    <a:close/>
                  </a:path>
                </a:pathLst>
              </a:custGeom>
              <a:solidFill>
                <a:srgbClr val="000000"/>
              </a:solidFill>
              <a:ln w="57150" cap="rnd">
                <a:solidFill>
                  <a:srgbClr val="72D402"/>
                </a:solidFill>
                <a:prstDash val="solid"/>
                <a:round/>
              </a:ln>
            </p:spPr>
          </p:sp>
          <p:sp>
            <p:nvSpPr>
              <p:cNvPr name="TextBox 60" id="60"/>
              <p:cNvSpPr txBox="true"/>
              <p:nvPr/>
            </p:nvSpPr>
            <p:spPr>
              <a:xfrm>
                <a:off x="0" y="-38100"/>
                <a:ext cx="10433167" cy="6069724"/>
              </a:xfrm>
              <a:prstGeom prst="rect">
                <a:avLst/>
              </a:prstGeom>
            </p:spPr>
            <p:txBody>
              <a:bodyPr anchor="ctr" rtlCol="false" tIns="12505" lIns="12505" bIns="12505" rIns="12505"/>
              <a:lstStyle/>
              <a:p>
                <a:pPr algn="ctr">
                  <a:lnSpc>
                    <a:spcPts val="2659"/>
                  </a:lnSpc>
                </a:pPr>
              </a:p>
            </p:txBody>
          </p:sp>
        </p:grpSp>
        <p:grpSp>
          <p:nvGrpSpPr>
            <p:cNvPr name="Group 61" id="61"/>
            <p:cNvGrpSpPr/>
            <p:nvPr/>
          </p:nvGrpSpPr>
          <p:grpSpPr>
            <a:xfrm rot="0">
              <a:off x="195212" y="181321"/>
              <a:ext cx="12611365" cy="7176159"/>
              <a:chOff x="0" y="0"/>
              <a:chExt cx="4595678" cy="2615047"/>
            </a:xfrm>
          </p:grpSpPr>
          <p:sp>
            <p:nvSpPr>
              <p:cNvPr name="Freeform 62" id="62"/>
              <p:cNvSpPr/>
              <p:nvPr/>
            </p:nvSpPr>
            <p:spPr>
              <a:xfrm flipH="false" flipV="false" rot="0">
                <a:off x="0" y="0"/>
                <a:ext cx="4595678" cy="2615047"/>
              </a:xfrm>
              <a:custGeom>
                <a:avLst/>
                <a:gdLst/>
                <a:ahLst/>
                <a:cxnLst/>
                <a:rect r="r" b="b" t="t" l="l"/>
                <a:pathLst>
                  <a:path h="2615047" w="4595678">
                    <a:moveTo>
                      <a:pt x="12278" y="0"/>
                    </a:moveTo>
                    <a:lnTo>
                      <a:pt x="4583400" y="0"/>
                    </a:lnTo>
                    <a:cubicBezTo>
                      <a:pt x="4590181" y="0"/>
                      <a:pt x="4595678" y="5497"/>
                      <a:pt x="4595678" y="12278"/>
                    </a:cubicBezTo>
                    <a:lnTo>
                      <a:pt x="4595678" y="2602770"/>
                    </a:lnTo>
                    <a:cubicBezTo>
                      <a:pt x="4595678" y="2609550"/>
                      <a:pt x="4590181" y="2615047"/>
                      <a:pt x="4583400" y="2615047"/>
                    </a:cubicBezTo>
                    <a:lnTo>
                      <a:pt x="12278" y="2615047"/>
                    </a:lnTo>
                    <a:cubicBezTo>
                      <a:pt x="5497" y="2615047"/>
                      <a:pt x="0" y="2609550"/>
                      <a:pt x="0" y="2602770"/>
                    </a:cubicBezTo>
                    <a:lnTo>
                      <a:pt x="0" y="12278"/>
                    </a:lnTo>
                    <a:cubicBezTo>
                      <a:pt x="0" y="5497"/>
                      <a:pt x="5497" y="0"/>
                      <a:pt x="12278" y="0"/>
                    </a:cubicBezTo>
                    <a:close/>
                  </a:path>
                </a:pathLst>
              </a:custGeom>
              <a:blipFill>
                <a:blip r:embed="rId2"/>
                <a:stretch>
                  <a:fillRect l="0" t="-5527" r="0" b="-3793"/>
                </a:stretch>
              </a:blipFill>
              <a:ln w="38100" cap="sq">
                <a:solidFill>
                  <a:srgbClr val="000000"/>
                </a:solidFill>
                <a:prstDash val="solid"/>
                <a:miter/>
              </a:ln>
            </p:spPr>
          </p:sp>
        </p:grpSp>
        <p:sp>
          <p:nvSpPr>
            <p:cNvPr name="AutoShape 63" id="63"/>
            <p:cNvSpPr/>
            <p:nvPr/>
          </p:nvSpPr>
          <p:spPr>
            <a:xfrm flipV="true">
              <a:off x="3525177" y="4158360"/>
              <a:ext cx="715849" cy="213576"/>
            </a:xfrm>
            <a:prstGeom prst="line">
              <a:avLst/>
            </a:prstGeom>
            <a:ln cap="flat" w="12700">
              <a:solidFill>
                <a:srgbClr val="040606"/>
              </a:solidFill>
              <a:prstDash val="solid"/>
              <a:headEnd type="none" len="sm" w="sm"/>
              <a:tailEnd type="none" len="sm" w="sm"/>
            </a:ln>
          </p:spPr>
        </p:sp>
        <p:grpSp>
          <p:nvGrpSpPr>
            <p:cNvPr name="Group 64" id="64"/>
            <p:cNvGrpSpPr/>
            <p:nvPr/>
          </p:nvGrpSpPr>
          <p:grpSpPr>
            <a:xfrm rot="0">
              <a:off x="3958137" y="2952407"/>
              <a:ext cx="1762720" cy="206602"/>
              <a:chOff x="0" y="0"/>
              <a:chExt cx="580175" cy="68000"/>
            </a:xfrm>
          </p:grpSpPr>
          <p:sp>
            <p:nvSpPr>
              <p:cNvPr name="Freeform 65" id="65"/>
              <p:cNvSpPr/>
              <p:nvPr/>
            </p:nvSpPr>
            <p:spPr>
              <a:xfrm flipH="false" flipV="false" rot="0">
                <a:off x="0" y="0"/>
                <a:ext cx="580175" cy="68000"/>
              </a:xfrm>
              <a:custGeom>
                <a:avLst/>
                <a:gdLst/>
                <a:ahLst/>
                <a:cxnLst/>
                <a:rect r="r" b="b" t="t" l="l"/>
                <a:pathLst>
                  <a:path h="68000" w="580175">
                    <a:moveTo>
                      <a:pt x="34000" y="0"/>
                    </a:moveTo>
                    <a:lnTo>
                      <a:pt x="546175" y="0"/>
                    </a:lnTo>
                    <a:cubicBezTo>
                      <a:pt x="564953" y="0"/>
                      <a:pt x="580175" y="15222"/>
                      <a:pt x="580175" y="34000"/>
                    </a:cubicBezTo>
                    <a:lnTo>
                      <a:pt x="580175" y="34000"/>
                    </a:lnTo>
                    <a:cubicBezTo>
                      <a:pt x="580175" y="43018"/>
                      <a:pt x="576593" y="51666"/>
                      <a:pt x="570217" y="58042"/>
                    </a:cubicBezTo>
                    <a:cubicBezTo>
                      <a:pt x="563841" y="64418"/>
                      <a:pt x="555193" y="68000"/>
                      <a:pt x="546175"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66" id="66"/>
              <p:cNvSpPr txBox="true"/>
              <p:nvPr/>
            </p:nvSpPr>
            <p:spPr>
              <a:xfrm>
                <a:off x="0" y="47625"/>
                <a:ext cx="580175" cy="20375"/>
              </a:xfrm>
              <a:prstGeom prst="rect">
                <a:avLst/>
              </a:prstGeom>
            </p:spPr>
            <p:txBody>
              <a:bodyPr anchor="ctr" rtlCol="false" tIns="35058" lIns="35058" bIns="35058" rIns="35058"/>
              <a:lstStyle/>
              <a:p>
                <a:pPr algn="ctr">
                  <a:lnSpc>
                    <a:spcPts val="2375"/>
                  </a:lnSpc>
                </a:pPr>
              </a:p>
            </p:txBody>
          </p:sp>
        </p:grpSp>
        <p:sp>
          <p:nvSpPr>
            <p:cNvPr name="TextBox 67" id="67"/>
            <p:cNvSpPr txBox="true"/>
            <p:nvPr/>
          </p:nvSpPr>
          <p:spPr>
            <a:xfrm rot="0">
              <a:off x="4031058" y="2973003"/>
              <a:ext cx="1275297"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BENGALURU</a:t>
              </a:r>
            </a:p>
          </p:txBody>
        </p:sp>
        <p:sp>
          <p:nvSpPr>
            <p:cNvPr name="TextBox 68" id="68"/>
            <p:cNvSpPr txBox="true"/>
            <p:nvPr/>
          </p:nvSpPr>
          <p:spPr>
            <a:xfrm rot="0">
              <a:off x="5257769" y="2982528"/>
              <a:ext cx="472874"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10</a:t>
              </a:r>
            </a:p>
          </p:txBody>
        </p:sp>
        <p:sp>
          <p:nvSpPr>
            <p:cNvPr name="AutoShape 69" id="69"/>
            <p:cNvSpPr/>
            <p:nvPr/>
          </p:nvSpPr>
          <p:spPr>
            <a:xfrm flipV="true">
              <a:off x="4837013" y="3159009"/>
              <a:ext cx="0" cy="382049"/>
            </a:xfrm>
            <a:prstGeom prst="line">
              <a:avLst/>
            </a:prstGeom>
            <a:ln cap="flat" w="12700">
              <a:solidFill>
                <a:srgbClr val="040606"/>
              </a:solidFill>
              <a:prstDash val="solid"/>
              <a:headEnd type="none" len="sm" w="sm"/>
              <a:tailEnd type="none" len="sm" w="sm"/>
            </a:ln>
          </p:spPr>
        </p:sp>
        <p:grpSp>
          <p:nvGrpSpPr>
            <p:cNvPr name="Group 70" id="70"/>
            <p:cNvGrpSpPr/>
            <p:nvPr/>
          </p:nvGrpSpPr>
          <p:grpSpPr>
            <a:xfrm rot="0">
              <a:off x="4839497" y="4748971"/>
              <a:ext cx="1927529" cy="206602"/>
              <a:chOff x="0" y="0"/>
              <a:chExt cx="634420" cy="68000"/>
            </a:xfrm>
          </p:grpSpPr>
          <p:sp>
            <p:nvSpPr>
              <p:cNvPr name="Freeform 71" id="71"/>
              <p:cNvSpPr/>
              <p:nvPr/>
            </p:nvSpPr>
            <p:spPr>
              <a:xfrm flipH="false" flipV="false" rot="0">
                <a:off x="0" y="0"/>
                <a:ext cx="634420" cy="68000"/>
              </a:xfrm>
              <a:custGeom>
                <a:avLst/>
                <a:gdLst/>
                <a:ahLst/>
                <a:cxnLst/>
                <a:rect r="r" b="b" t="t" l="l"/>
                <a:pathLst>
                  <a:path h="68000" w="634420">
                    <a:moveTo>
                      <a:pt x="34000" y="0"/>
                    </a:moveTo>
                    <a:lnTo>
                      <a:pt x="600420" y="0"/>
                    </a:lnTo>
                    <a:cubicBezTo>
                      <a:pt x="609437" y="0"/>
                      <a:pt x="618085" y="3582"/>
                      <a:pt x="624461" y="9958"/>
                    </a:cubicBezTo>
                    <a:cubicBezTo>
                      <a:pt x="630837" y="16335"/>
                      <a:pt x="634420" y="24983"/>
                      <a:pt x="634420" y="34000"/>
                    </a:cubicBezTo>
                    <a:lnTo>
                      <a:pt x="634420" y="34000"/>
                    </a:lnTo>
                    <a:cubicBezTo>
                      <a:pt x="634420" y="43018"/>
                      <a:pt x="630837" y="51666"/>
                      <a:pt x="624461" y="58042"/>
                    </a:cubicBezTo>
                    <a:cubicBezTo>
                      <a:pt x="618085" y="64418"/>
                      <a:pt x="609437" y="68000"/>
                      <a:pt x="600420"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72" id="72"/>
              <p:cNvSpPr txBox="true"/>
              <p:nvPr/>
            </p:nvSpPr>
            <p:spPr>
              <a:xfrm>
                <a:off x="0" y="47625"/>
                <a:ext cx="634420" cy="20375"/>
              </a:xfrm>
              <a:prstGeom prst="rect">
                <a:avLst/>
              </a:prstGeom>
            </p:spPr>
            <p:txBody>
              <a:bodyPr anchor="ctr" rtlCol="false" tIns="35058" lIns="35058" bIns="35058" rIns="35058"/>
              <a:lstStyle/>
              <a:p>
                <a:pPr algn="ctr">
                  <a:lnSpc>
                    <a:spcPts val="2375"/>
                  </a:lnSpc>
                </a:pPr>
              </a:p>
            </p:txBody>
          </p:sp>
        </p:grpSp>
        <p:sp>
          <p:nvSpPr>
            <p:cNvPr name="TextBox 73" id="73"/>
            <p:cNvSpPr txBox="true"/>
            <p:nvPr/>
          </p:nvSpPr>
          <p:spPr>
            <a:xfrm rot="0">
              <a:off x="4919611" y="4769567"/>
              <a:ext cx="1394532"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COIMBATORE</a:t>
              </a:r>
            </a:p>
          </p:txBody>
        </p:sp>
        <p:sp>
          <p:nvSpPr>
            <p:cNvPr name="TextBox 74" id="74"/>
            <p:cNvSpPr txBox="true"/>
            <p:nvPr/>
          </p:nvSpPr>
          <p:spPr>
            <a:xfrm rot="0">
              <a:off x="6260640" y="4779092"/>
              <a:ext cx="517086"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5</a:t>
              </a:r>
            </a:p>
          </p:txBody>
        </p:sp>
        <p:grpSp>
          <p:nvGrpSpPr>
            <p:cNvPr name="Group 75" id="75"/>
            <p:cNvGrpSpPr/>
            <p:nvPr/>
          </p:nvGrpSpPr>
          <p:grpSpPr>
            <a:xfrm rot="0">
              <a:off x="1450455" y="3785549"/>
              <a:ext cx="1762720" cy="206602"/>
              <a:chOff x="0" y="0"/>
              <a:chExt cx="580175" cy="68000"/>
            </a:xfrm>
          </p:grpSpPr>
          <p:sp>
            <p:nvSpPr>
              <p:cNvPr name="Freeform 76" id="76"/>
              <p:cNvSpPr/>
              <p:nvPr/>
            </p:nvSpPr>
            <p:spPr>
              <a:xfrm flipH="false" flipV="false" rot="0">
                <a:off x="0" y="0"/>
                <a:ext cx="580175" cy="68000"/>
              </a:xfrm>
              <a:custGeom>
                <a:avLst/>
                <a:gdLst/>
                <a:ahLst/>
                <a:cxnLst/>
                <a:rect r="r" b="b" t="t" l="l"/>
                <a:pathLst>
                  <a:path h="68000" w="580175">
                    <a:moveTo>
                      <a:pt x="34000" y="0"/>
                    </a:moveTo>
                    <a:lnTo>
                      <a:pt x="546175" y="0"/>
                    </a:lnTo>
                    <a:cubicBezTo>
                      <a:pt x="564953" y="0"/>
                      <a:pt x="580175" y="15222"/>
                      <a:pt x="580175" y="34000"/>
                    </a:cubicBezTo>
                    <a:lnTo>
                      <a:pt x="580175" y="34000"/>
                    </a:lnTo>
                    <a:cubicBezTo>
                      <a:pt x="580175" y="43018"/>
                      <a:pt x="576593" y="51666"/>
                      <a:pt x="570217" y="58042"/>
                    </a:cubicBezTo>
                    <a:cubicBezTo>
                      <a:pt x="563841" y="64418"/>
                      <a:pt x="555193" y="68000"/>
                      <a:pt x="546175"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77" id="77"/>
              <p:cNvSpPr txBox="true"/>
              <p:nvPr/>
            </p:nvSpPr>
            <p:spPr>
              <a:xfrm>
                <a:off x="0" y="47625"/>
                <a:ext cx="580175" cy="20375"/>
              </a:xfrm>
              <a:prstGeom prst="rect">
                <a:avLst/>
              </a:prstGeom>
            </p:spPr>
            <p:txBody>
              <a:bodyPr anchor="ctr" rtlCol="false" tIns="35058" lIns="35058" bIns="35058" rIns="35058"/>
              <a:lstStyle/>
              <a:p>
                <a:pPr algn="ctr">
                  <a:lnSpc>
                    <a:spcPts val="2375"/>
                  </a:lnSpc>
                </a:pPr>
              </a:p>
            </p:txBody>
          </p:sp>
        </p:grpSp>
        <p:sp>
          <p:nvSpPr>
            <p:cNvPr name="TextBox 78" id="78"/>
            <p:cNvSpPr txBox="true"/>
            <p:nvPr/>
          </p:nvSpPr>
          <p:spPr>
            <a:xfrm rot="0">
              <a:off x="1545895" y="3811727"/>
              <a:ext cx="1275297"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MANGALORE</a:t>
              </a:r>
            </a:p>
          </p:txBody>
        </p:sp>
        <p:sp>
          <p:nvSpPr>
            <p:cNvPr name="TextBox 79" id="79"/>
            <p:cNvSpPr txBox="true"/>
            <p:nvPr/>
          </p:nvSpPr>
          <p:spPr>
            <a:xfrm rot="0">
              <a:off x="2750087" y="3815670"/>
              <a:ext cx="472874"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3</a:t>
              </a:r>
            </a:p>
          </p:txBody>
        </p:sp>
        <p:grpSp>
          <p:nvGrpSpPr>
            <p:cNvPr name="Group 80" id="80"/>
            <p:cNvGrpSpPr/>
            <p:nvPr/>
          </p:nvGrpSpPr>
          <p:grpSpPr>
            <a:xfrm rot="0">
              <a:off x="2314345" y="4359237"/>
              <a:ext cx="1396871" cy="206602"/>
              <a:chOff x="0" y="0"/>
              <a:chExt cx="459761" cy="68000"/>
            </a:xfrm>
          </p:grpSpPr>
          <p:sp>
            <p:nvSpPr>
              <p:cNvPr name="Freeform 81" id="81"/>
              <p:cNvSpPr/>
              <p:nvPr/>
            </p:nvSpPr>
            <p:spPr>
              <a:xfrm flipH="false" flipV="false" rot="0">
                <a:off x="0" y="0"/>
                <a:ext cx="459761" cy="68000"/>
              </a:xfrm>
              <a:custGeom>
                <a:avLst/>
                <a:gdLst/>
                <a:ahLst/>
                <a:cxnLst/>
                <a:rect r="r" b="b" t="t" l="l"/>
                <a:pathLst>
                  <a:path h="68000" w="459761">
                    <a:moveTo>
                      <a:pt x="34000" y="0"/>
                    </a:moveTo>
                    <a:lnTo>
                      <a:pt x="425761" y="0"/>
                    </a:lnTo>
                    <a:cubicBezTo>
                      <a:pt x="434778" y="0"/>
                      <a:pt x="443426" y="3582"/>
                      <a:pt x="449802" y="9958"/>
                    </a:cubicBezTo>
                    <a:cubicBezTo>
                      <a:pt x="456179" y="16335"/>
                      <a:pt x="459761" y="24983"/>
                      <a:pt x="459761" y="34000"/>
                    </a:cubicBezTo>
                    <a:lnTo>
                      <a:pt x="459761" y="34000"/>
                    </a:lnTo>
                    <a:cubicBezTo>
                      <a:pt x="459761" y="43018"/>
                      <a:pt x="456179" y="51666"/>
                      <a:pt x="449802" y="58042"/>
                    </a:cubicBezTo>
                    <a:cubicBezTo>
                      <a:pt x="443426" y="64418"/>
                      <a:pt x="434778" y="68000"/>
                      <a:pt x="425761"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82" id="82"/>
              <p:cNvSpPr txBox="true"/>
              <p:nvPr/>
            </p:nvSpPr>
            <p:spPr>
              <a:xfrm>
                <a:off x="0" y="47625"/>
                <a:ext cx="459761" cy="20375"/>
              </a:xfrm>
              <a:prstGeom prst="rect">
                <a:avLst/>
              </a:prstGeom>
            </p:spPr>
            <p:txBody>
              <a:bodyPr anchor="ctr" rtlCol="false" tIns="35058" lIns="35058" bIns="35058" rIns="35058"/>
              <a:lstStyle/>
              <a:p>
                <a:pPr algn="ctr">
                  <a:lnSpc>
                    <a:spcPts val="2375"/>
                  </a:lnSpc>
                </a:pPr>
              </a:p>
            </p:txBody>
          </p:sp>
        </p:grpSp>
        <p:sp>
          <p:nvSpPr>
            <p:cNvPr name="TextBox 83" id="83"/>
            <p:cNvSpPr txBox="true"/>
            <p:nvPr/>
          </p:nvSpPr>
          <p:spPr>
            <a:xfrm rot="0">
              <a:off x="2344162" y="4387923"/>
              <a:ext cx="1010611"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MYSURU</a:t>
              </a:r>
            </a:p>
          </p:txBody>
        </p:sp>
        <p:sp>
          <p:nvSpPr>
            <p:cNvPr name="TextBox 84" id="84"/>
            <p:cNvSpPr txBox="true"/>
            <p:nvPr/>
          </p:nvSpPr>
          <p:spPr>
            <a:xfrm rot="0">
              <a:off x="3328027" y="4391897"/>
              <a:ext cx="374730"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4</a:t>
              </a:r>
            </a:p>
          </p:txBody>
        </p:sp>
        <p:grpSp>
          <p:nvGrpSpPr>
            <p:cNvPr name="Group 85" id="85"/>
            <p:cNvGrpSpPr/>
            <p:nvPr/>
          </p:nvGrpSpPr>
          <p:grpSpPr>
            <a:xfrm rot="0">
              <a:off x="3297562" y="1383181"/>
              <a:ext cx="1762720" cy="206602"/>
              <a:chOff x="0" y="0"/>
              <a:chExt cx="580175" cy="68000"/>
            </a:xfrm>
          </p:grpSpPr>
          <p:sp>
            <p:nvSpPr>
              <p:cNvPr name="Freeform 86" id="86"/>
              <p:cNvSpPr/>
              <p:nvPr/>
            </p:nvSpPr>
            <p:spPr>
              <a:xfrm flipH="false" flipV="false" rot="0">
                <a:off x="0" y="0"/>
                <a:ext cx="580175" cy="68000"/>
              </a:xfrm>
              <a:custGeom>
                <a:avLst/>
                <a:gdLst/>
                <a:ahLst/>
                <a:cxnLst/>
                <a:rect r="r" b="b" t="t" l="l"/>
                <a:pathLst>
                  <a:path h="68000" w="580175">
                    <a:moveTo>
                      <a:pt x="34000" y="0"/>
                    </a:moveTo>
                    <a:lnTo>
                      <a:pt x="546175" y="0"/>
                    </a:lnTo>
                    <a:cubicBezTo>
                      <a:pt x="564953" y="0"/>
                      <a:pt x="580175" y="15222"/>
                      <a:pt x="580175" y="34000"/>
                    </a:cubicBezTo>
                    <a:lnTo>
                      <a:pt x="580175" y="34000"/>
                    </a:lnTo>
                    <a:cubicBezTo>
                      <a:pt x="580175" y="43018"/>
                      <a:pt x="576593" y="51666"/>
                      <a:pt x="570217" y="58042"/>
                    </a:cubicBezTo>
                    <a:cubicBezTo>
                      <a:pt x="563841" y="64418"/>
                      <a:pt x="555193" y="68000"/>
                      <a:pt x="546175"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87" id="87"/>
              <p:cNvSpPr txBox="true"/>
              <p:nvPr/>
            </p:nvSpPr>
            <p:spPr>
              <a:xfrm>
                <a:off x="0" y="47625"/>
                <a:ext cx="580175" cy="20375"/>
              </a:xfrm>
              <a:prstGeom prst="rect">
                <a:avLst/>
              </a:prstGeom>
            </p:spPr>
            <p:txBody>
              <a:bodyPr anchor="ctr" rtlCol="false" tIns="35058" lIns="35058" bIns="35058" rIns="35058"/>
              <a:lstStyle/>
              <a:p>
                <a:pPr algn="ctr">
                  <a:lnSpc>
                    <a:spcPts val="2375"/>
                  </a:lnSpc>
                </a:pPr>
              </a:p>
            </p:txBody>
          </p:sp>
        </p:grpSp>
        <p:sp>
          <p:nvSpPr>
            <p:cNvPr name="TextBox 88" id="88"/>
            <p:cNvSpPr txBox="true"/>
            <p:nvPr/>
          </p:nvSpPr>
          <p:spPr>
            <a:xfrm rot="0">
              <a:off x="3328027" y="1411887"/>
              <a:ext cx="1275297" cy="158715"/>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HYDERABAD</a:t>
              </a:r>
            </a:p>
          </p:txBody>
        </p:sp>
        <p:sp>
          <p:nvSpPr>
            <p:cNvPr name="TextBox 89" id="89"/>
            <p:cNvSpPr txBox="true"/>
            <p:nvPr/>
          </p:nvSpPr>
          <p:spPr>
            <a:xfrm rot="0">
              <a:off x="4562749" y="1421412"/>
              <a:ext cx="472874"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7</a:t>
              </a:r>
            </a:p>
          </p:txBody>
        </p:sp>
        <p:grpSp>
          <p:nvGrpSpPr>
            <p:cNvPr name="Group 90" id="90"/>
            <p:cNvGrpSpPr/>
            <p:nvPr/>
          </p:nvGrpSpPr>
          <p:grpSpPr>
            <a:xfrm rot="0">
              <a:off x="8138981" y="1176579"/>
              <a:ext cx="2330195" cy="206602"/>
              <a:chOff x="0" y="0"/>
              <a:chExt cx="766952" cy="68000"/>
            </a:xfrm>
          </p:grpSpPr>
          <p:sp>
            <p:nvSpPr>
              <p:cNvPr name="Freeform 91" id="91"/>
              <p:cNvSpPr/>
              <p:nvPr/>
            </p:nvSpPr>
            <p:spPr>
              <a:xfrm flipH="false" flipV="false" rot="0">
                <a:off x="0" y="0"/>
                <a:ext cx="766952" cy="68000"/>
              </a:xfrm>
              <a:custGeom>
                <a:avLst/>
                <a:gdLst/>
                <a:ahLst/>
                <a:cxnLst/>
                <a:rect r="r" b="b" t="t" l="l"/>
                <a:pathLst>
                  <a:path h="68000" w="766952">
                    <a:moveTo>
                      <a:pt x="34000" y="0"/>
                    </a:moveTo>
                    <a:lnTo>
                      <a:pt x="732952" y="0"/>
                    </a:lnTo>
                    <a:cubicBezTo>
                      <a:pt x="741969" y="0"/>
                      <a:pt x="750617" y="3582"/>
                      <a:pt x="756993" y="9958"/>
                    </a:cubicBezTo>
                    <a:cubicBezTo>
                      <a:pt x="763370" y="16335"/>
                      <a:pt x="766952" y="24983"/>
                      <a:pt x="766952" y="34000"/>
                    </a:cubicBezTo>
                    <a:lnTo>
                      <a:pt x="766952" y="34000"/>
                    </a:lnTo>
                    <a:cubicBezTo>
                      <a:pt x="766952" y="43018"/>
                      <a:pt x="763370" y="51666"/>
                      <a:pt x="756993" y="58042"/>
                    </a:cubicBezTo>
                    <a:cubicBezTo>
                      <a:pt x="750617" y="64418"/>
                      <a:pt x="741969" y="68000"/>
                      <a:pt x="732952"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92" id="92"/>
              <p:cNvSpPr txBox="true"/>
              <p:nvPr/>
            </p:nvSpPr>
            <p:spPr>
              <a:xfrm>
                <a:off x="0" y="47625"/>
                <a:ext cx="766952" cy="20375"/>
              </a:xfrm>
              <a:prstGeom prst="rect">
                <a:avLst/>
              </a:prstGeom>
            </p:spPr>
            <p:txBody>
              <a:bodyPr anchor="ctr" rtlCol="false" tIns="35058" lIns="35058" bIns="35058" rIns="35058"/>
              <a:lstStyle/>
              <a:p>
                <a:pPr algn="ctr">
                  <a:lnSpc>
                    <a:spcPts val="2375"/>
                  </a:lnSpc>
                </a:pPr>
              </a:p>
            </p:txBody>
          </p:sp>
        </p:grpSp>
        <p:sp>
          <p:nvSpPr>
            <p:cNvPr name="TextBox 93" id="93"/>
            <p:cNvSpPr txBox="true"/>
            <p:nvPr/>
          </p:nvSpPr>
          <p:spPr>
            <a:xfrm rot="0">
              <a:off x="8235830" y="1197175"/>
              <a:ext cx="1685854"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VISAKHAPATNAM</a:t>
              </a:r>
            </a:p>
          </p:txBody>
        </p:sp>
        <p:sp>
          <p:nvSpPr>
            <p:cNvPr name="TextBox 94" id="94"/>
            <p:cNvSpPr txBox="true"/>
            <p:nvPr/>
          </p:nvSpPr>
          <p:spPr>
            <a:xfrm rot="0">
              <a:off x="9857005" y="1206700"/>
              <a:ext cx="625107"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5</a:t>
              </a:r>
            </a:p>
          </p:txBody>
        </p:sp>
        <p:grpSp>
          <p:nvGrpSpPr>
            <p:cNvPr name="Group 95" id="95"/>
            <p:cNvGrpSpPr/>
            <p:nvPr/>
          </p:nvGrpSpPr>
          <p:grpSpPr>
            <a:xfrm rot="0">
              <a:off x="6676176" y="1826630"/>
              <a:ext cx="1762720" cy="206602"/>
              <a:chOff x="0" y="0"/>
              <a:chExt cx="580175" cy="68000"/>
            </a:xfrm>
          </p:grpSpPr>
          <p:sp>
            <p:nvSpPr>
              <p:cNvPr name="Freeform 96" id="96"/>
              <p:cNvSpPr/>
              <p:nvPr/>
            </p:nvSpPr>
            <p:spPr>
              <a:xfrm flipH="false" flipV="false" rot="0">
                <a:off x="0" y="0"/>
                <a:ext cx="580175" cy="68000"/>
              </a:xfrm>
              <a:custGeom>
                <a:avLst/>
                <a:gdLst/>
                <a:ahLst/>
                <a:cxnLst/>
                <a:rect r="r" b="b" t="t" l="l"/>
                <a:pathLst>
                  <a:path h="68000" w="580175">
                    <a:moveTo>
                      <a:pt x="34000" y="0"/>
                    </a:moveTo>
                    <a:lnTo>
                      <a:pt x="546175" y="0"/>
                    </a:lnTo>
                    <a:cubicBezTo>
                      <a:pt x="564953" y="0"/>
                      <a:pt x="580175" y="15222"/>
                      <a:pt x="580175" y="34000"/>
                    </a:cubicBezTo>
                    <a:lnTo>
                      <a:pt x="580175" y="34000"/>
                    </a:lnTo>
                    <a:cubicBezTo>
                      <a:pt x="580175" y="43018"/>
                      <a:pt x="576593" y="51666"/>
                      <a:pt x="570217" y="58042"/>
                    </a:cubicBezTo>
                    <a:cubicBezTo>
                      <a:pt x="563841" y="64418"/>
                      <a:pt x="555193" y="68000"/>
                      <a:pt x="546175"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97" id="97"/>
              <p:cNvSpPr txBox="true"/>
              <p:nvPr/>
            </p:nvSpPr>
            <p:spPr>
              <a:xfrm>
                <a:off x="0" y="47625"/>
                <a:ext cx="580175" cy="20375"/>
              </a:xfrm>
              <a:prstGeom prst="rect">
                <a:avLst/>
              </a:prstGeom>
            </p:spPr>
            <p:txBody>
              <a:bodyPr anchor="ctr" rtlCol="false" tIns="35058" lIns="35058" bIns="35058" rIns="35058"/>
              <a:lstStyle/>
              <a:p>
                <a:pPr algn="ctr">
                  <a:lnSpc>
                    <a:spcPts val="2375"/>
                  </a:lnSpc>
                </a:pPr>
              </a:p>
            </p:txBody>
          </p:sp>
        </p:grpSp>
        <p:sp>
          <p:nvSpPr>
            <p:cNvPr name="TextBox 98" id="98"/>
            <p:cNvSpPr txBox="true"/>
            <p:nvPr/>
          </p:nvSpPr>
          <p:spPr>
            <a:xfrm rot="0">
              <a:off x="6749439" y="1847227"/>
              <a:ext cx="1275297"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VIJAYAWADA</a:t>
              </a:r>
            </a:p>
          </p:txBody>
        </p:sp>
        <p:sp>
          <p:nvSpPr>
            <p:cNvPr name="TextBox 99" id="99"/>
            <p:cNvSpPr txBox="true"/>
            <p:nvPr/>
          </p:nvSpPr>
          <p:spPr>
            <a:xfrm rot="0">
              <a:off x="7975808" y="1856752"/>
              <a:ext cx="472874"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2</a:t>
              </a:r>
            </a:p>
          </p:txBody>
        </p:sp>
        <p:grpSp>
          <p:nvGrpSpPr>
            <p:cNvPr name="Group 100" id="100"/>
            <p:cNvGrpSpPr/>
            <p:nvPr/>
          </p:nvGrpSpPr>
          <p:grpSpPr>
            <a:xfrm rot="0">
              <a:off x="6602912" y="3666069"/>
              <a:ext cx="1762720" cy="206602"/>
              <a:chOff x="0" y="0"/>
              <a:chExt cx="580175" cy="68000"/>
            </a:xfrm>
          </p:grpSpPr>
          <p:sp>
            <p:nvSpPr>
              <p:cNvPr name="Freeform 101" id="101"/>
              <p:cNvSpPr/>
              <p:nvPr/>
            </p:nvSpPr>
            <p:spPr>
              <a:xfrm flipH="false" flipV="false" rot="0">
                <a:off x="0" y="0"/>
                <a:ext cx="580175" cy="68000"/>
              </a:xfrm>
              <a:custGeom>
                <a:avLst/>
                <a:gdLst/>
                <a:ahLst/>
                <a:cxnLst/>
                <a:rect r="r" b="b" t="t" l="l"/>
                <a:pathLst>
                  <a:path h="68000" w="580175">
                    <a:moveTo>
                      <a:pt x="34000" y="0"/>
                    </a:moveTo>
                    <a:lnTo>
                      <a:pt x="546175" y="0"/>
                    </a:lnTo>
                    <a:cubicBezTo>
                      <a:pt x="564953" y="0"/>
                      <a:pt x="580175" y="15222"/>
                      <a:pt x="580175" y="34000"/>
                    </a:cubicBezTo>
                    <a:lnTo>
                      <a:pt x="580175" y="34000"/>
                    </a:lnTo>
                    <a:cubicBezTo>
                      <a:pt x="580175" y="43018"/>
                      <a:pt x="576593" y="51666"/>
                      <a:pt x="570217" y="58042"/>
                    </a:cubicBezTo>
                    <a:cubicBezTo>
                      <a:pt x="563841" y="64418"/>
                      <a:pt x="555193" y="68000"/>
                      <a:pt x="546175"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102" id="102"/>
              <p:cNvSpPr txBox="true"/>
              <p:nvPr/>
            </p:nvSpPr>
            <p:spPr>
              <a:xfrm>
                <a:off x="0" y="47625"/>
                <a:ext cx="580175" cy="20375"/>
              </a:xfrm>
              <a:prstGeom prst="rect">
                <a:avLst/>
              </a:prstGeom>
            </p:spPr>
            <p:txBody>
              <a:bodyPr anchor="ctr" rtlCol="false" tIns="35058" lIns="35058" bIns="35058" rIns="35058"/>
              <a:lstStyle/>
              <a:p>
                <a:pPr algn="ctr">
                  <a:lnSpc>
                    <a:spcPts val="2375"/>
                  </a:lnSpc>
                </a:pPr>
              </a:p>
            </p:txBody>
          </p:sp>
        </p:grpSp>
        <p:sp>
          <p:nvSpPr>
            <p:cNvPr name="TextBox 103" id="103"/>
            <p:cNvSpPr txBox="true"/>
            <p:nvPr/>
          </p:nvSpPr>
          <p:spPr>
            <a:xfrm rot="0">
              <a:off x="6676176" y="3686665"/>
              <a:ext cx="1275297"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CHENNAI</a:t>
              </a:r>
            </a:p>
          </p:txBody>
        </p:sp>
        <p:sp>
          <p:nvSpPr>
            <p:cNvPr name="TextBox 104" id="104"/>
            <p:cNvSpPr txBox="true"/>
            <p:nvPr/>
          </p:nvSpPr>
          <p:spPr>
            <a:xfrm rot="0">
              <a:off x="7902544" y="3696190"/>
              <a:ext cx="472874"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8</a:t>
              </a:r>
            </a:p>
          </p:txBody>
        </p:sp>
        <p:grpSp>
          <p:nvGrpSpPr>
            <p:cNvPr name="Group 105" id="105"/>
            <p:cNvGrpSpPr/>
            <p:nvPr/>
          </p:nvGrpSpPr>
          <p:grpSpPr>
            <a:xfrm rot="0">
              <a:off x="2560758" y="6069217"/>
              <a:ext cx="1762720" cy="206602"/>
              <a:chOff x="0" y="0"/>
              <a:chExt cx="580175" cy="68000"/>
            </a:xfrm>
          </p:grpSpPr>
          <p:sp>
            <p:nvSpPr>
              <p:cNvPr name="Freeform 106" id="106"/>
              <p:cNvSpPr/>
              <p:nvPr/>
            </p:nvSpPr>
            <p:spPr>
              <a:xfrm flipH="false" flipV="false" rot="0">
                <a:off x="0" y="0"/>
                <a:ext cx="580175" cy="68000"/>
              </a:xfrm>
              <a:custGeom>
                <a:avLst/>
                <a:gdLst/>
                <a:ahLst/>
                <a:cxnLst/>
                <a:rect r="r" b="b" t="t" l="l"/>
                <a:pathLst>
                  <a:path h="68000" w="580175">
                    <a:moveTo>
                      <a:pt x="34000" y="0"/>
                    </a:moveTo>
                    <a:lnTo>
                      <a:pt x="546175" y="0"/>
                    </a:lnTo>
                    <a:cubicBezTo>
                      <a:pt x="564953" y="0"/>
                      <a:pt x="580175" y="15222"/>
                      <a:pt x="580175" y="34000"/>
                    </a:cubicBezTo>
                    <a:lnTo>
                      <a:pt x="580175" y="34000"/>
                    </a:lnTo>
                    <a:cubicBezTo>
                      <a:pt x="580175" y="43018"/>
                      <a:pt x="576593" y="51666"/>
                      <a:pt x="570217" y="58042"/>
                    </a:cubicBezTo>
                    <a:cubicBezTo>
                      <a:pt x="563841" y="64418"/>
                      <a:pt x="555193" y="68000"/>
                      <a:pt x="546175"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107" id="107"/>
              <p:cNvSpPr txBox="true"/>
              <p:nvPr/>
            </p:nvSpPr>
            <p:spPr>
              <a:xfrm>
                <a:off x="0" y="47625"/>
                <a:ext cx="580175" cy="20375"/>
              </a:xfrm>
              <a:prstGeom prst="rect">
                <a:avLst/>
              </a:prstGeom>
            </p:spPr>
            <p:txBody>
              <a:bodyPr anchor="ctr" rtlCol="false" tIns="35058" lIns="35058" bIns="35058" rIns="35058"/>
              <a:lstStyle/>
              <a:p>
                <a:pPr algn="ctr">
                  <a:lnSpc>
                    <a:spcPts val="2375"/>
                  </a:lnSpc>
                </a:pPr>
              </a:p>
            </p:txBody>
          </p:sp>
        </p:grpSp>
        <p:sp>
          <p:nvSpPr>
            <p:cNvPr name="TextBox 108" id="108"/>
            <p:cNvSpPr txBox="true"/>
            <p:nvPr/>
          </p:nvSpPr>
          <p:spPr>
            <a:xfrm rot="0">
              <a:off x="2592497" y="6092367"/>
              <a:ext cx="1275297"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TRIVANDRUM</a:t>
              </a:r>
            </a:p>
          </p:txBody>
        </p:sp>
        <p:sp>
          <p:nvSpPr>
            <p:cNvPr name="TextBox 109" id="109"/>
            <p:cNvSpPr txBox="true"/>
            <p:nvPr/>
          </p:nvSpPr>
          <p:spPr>
            <a:xfrm rot="0">
              <a:off x="3818865" y="6101892"/>
              <a:ext cx="472874"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2</a:t>
              </a:r>
            </a:p>
          </p:txBody>
        </p:sp>
        <p:grpSp>
          <p:nvGrpSpPr>
            <p:cNvPr name="Group 110" id="110"/>
            <p:cNvGrpSpPr/>
            <p:nvPr/>
          </p:nvGrpSpPr>
          <p:grpSpPr>
            <a:xfrm rot="0">
              <a:off x="5445294" y="5335968"/>
              <a:ext cx="1762720" cy="206602"/>
              <a:chOff x="0" y="0"/>
              <a:chExt cx="580175" cy="68000"/>
            </a:xfrm>
          </p:grpSpPr>
          <p:sp>
            <p:nvSpPr>
              <p:cNvPr name="Freeform 111" id="111"/>
              <p:cNvSpPr/>
              <p:nvPr/>
            </p:nvSpPr>
            <p:spPr>
              <a:xfrm flipH="false" flipV="false" rot="0">
                <a:off x="0" y="0"/>
                <a:ext cx="580175" cy="68000"/>
              </a:xfrm>
              <a:custGeom>
                <a:avLst/>
                <a:gdLst/>
                <a:ahLst/>
                <a:cxnLst/>
                <a:rect r="r" b="b" t="t" l="l"/>
                <a:pathLst>
                  <a:path h="68000" w="580175">
                    <a:moveTo>
                      <a:pt x="34000" y="0"/>
                    </a:moveTo>
                    <a:lnTo>
                      <a:pt x="546175" y="0"/>
                    </a:lnTo>
                    <a:cubicBezTo>
                      <a:pt x="564953" y="0"/>
                      <a:pt x="580175" y="15222"/>
                      <a:pt x="580175" y="34000"/>
                    </a:cubicBezTo>
                    <a:lnTo>
                      <a:pt x="580175" y="34000"/>
                    </a:lnTo>
                    <a:cubicBezTo>
                      <a:pt x="580175" y="43018"/>
                      <a:pt x="576593" y="51666"/>
                      <a:pt x="570217" y="58042"/>
                    </a:cubicBezTo>
                    <a:cubicBezTo>
                      <a:pt x="563841" y="64418"/>
                      <a:pt x="555193" y="68000"/>
                      <a:pt x="546175" y="68000"/>
                    </a:cubicBezTo>
                    <a:lnTo>
                      <a:pt x="34000" y="68000"/>
                    </a:lnTo>
                    <a:cubicBezTo>
                      <a:pt x="24983" y="68000"/>
                      <a:pt x="16335" y="64418"/>
                      <a:pt x="9958" y="58042"/>
                    </a:cubicBezTo>
                    <a:cubicBezTo>
                      <a:pt x="3582" y="51666"/>
                      <a:pt x="0" y="43018"/>
                      <a:pt x="0" y="34000"/>
                    </a:cubicBezTo>
                    <a:lnTo>
                      <a:pt x="0" y="34000"/>
                    </a:lnTo>
                    <a:cubicBezTo>
                      <a:pt x="0" y="24983"/>
                      <a:pt x="3582" y="16335"/>
                      <a:pt x="9958" y="9958"/>
                    </a:cubicBezTo>
                    <a:cubicBezTo>
                      <a:pt x="16335" y="3582"/>
                      <a:pt x="24983" y="0"/>
                      <a:pt x="34000" y="0"/>
                    </a:cubicBezTo>
                    <a:close/>
                  </a:path>
                </a:pathLst>
              </a:custGeom>
              <a:solidFill>
                <a:srgbClr val="000000"/>
              </a:solidFill>
            </p:spPr>
          </p:sp>
          <p:sp>
            <p:nvSpPr>
              <p:cNvPr name="TextBox 112" id="112"/>
              <p:cNvSpPr txBox="true"/>
              <p:nvPr/>
            </p:nvSpPr>
            <p:spPr>
              <a:xfrm>
                <a:off x="0" y="47625"/>
                <a:ext cx="580175" cy="20375"/>
              </a:xfrm>
              <a:prstGeom prst="rect">
                <a:avLst/>
              </a:prstGeom>
            </p:spPr>
            <p:txBody>
              <a:bodyPr anchor="ctr" rtlCol="false" tIns="35058" lIns="35058" bIns="35058" rIns="35058"/>
              <a:lstStyle/>
              <a:p>
                <a:pPr algn="ctr">
                  <a:lnSpc>
                    <a:spcPts val="2375"/>
                  </a:lnSpc>
                </a:pPr>
              </a:p>
            </p:txBody>
          </p:sp>
        </p:grpSp>
        <p:sp>
          <p:nvSpPr>
            <p:cNvPr name="TextBox 113" id="113"/>
            <p:cNvSpPr txBox="true"/>
            <p:nvPr/>
          </p:nvSpPr>
          <p:spPr>
            <a:xfrm rot="0">
              <a:off x="5518558" y="5356564"/>
              <a:ext cx="1275297" cy="158664"/>
            </a:xfrm>
            <a:prstGeom prst="rect">
              <a:avLst/>
            </a:prstGeom>
          </p:spPr>
          <p:txBody>
            <a:bodyPr anchor="t" rtlCol="false" tIns="0" lIns="0" bIns="0" rIns="0">
              <a:spAutoFit/>
            </a:bodyPr>
            <a:lstStyle/>
            <a:p>
              <a:pPr algn="ctr" marL="0" indent="0" lvl="0">
                <a:lnSpc>
                  <a:spcPts val="828"/>
                </a:lnSpc>
                <a:spcBef>
                  <a:spcPct val="0"/>
                </a:spcBef>
              </a:pPr>
              <a:r>
                <a:rPr lang="en-US" sz="828" spc="116">
                  <a:solidFill>
                    <a:srgbClr val="E8E7E7"/>
                  </a:solidFill>
                  <a:latin typeface="Ramabhadra"/>
                </a:rPr>
                <a:t>MADURAI</a:t>
              </a:r>
            </a:p>
          </p:txBody>
        </p:sp>
        <p:sp>
          <p:nvSpPr>
            <p:cNvPr name="TextBox 114" id="114"/>
            <p:cNvSpPr txBox="true"/>
            <p:nvPr/>
          </p:nvSpPr>
          <p:spPr>
            <a:xfrm rot="0">
              <a:off x="6744926" y="5366089"/>
              <a:ext cx="472874" cy="160302"/>
            </a:xfrm>
            <a:prstGeom prst="rect">
              <a:avLst/>
            </a:prstGeom>
          </p:spPr>
          <p:txBody>
            <a:bodyPr anchor="t" rtlCol="false" tIns="0" lIns="0" bIns="0" rIns="0">
              <a:spAutoFit/>
            </a:bodyPr>
            <a:lstStyle/>
            <a:p>
              <a:pPr algn="ctr" marL="0" indent="0" lvl="0">
                <a:lnSpc>
                  <a:spcPts val="897"/>
                </a:lnSpc>
                <a:spcBef>
                  <a:spcPct val="0"/>
                </a:spcBef>
              </a:pPr>
              <a:r>
                <a:rPr lang="en-US" sz="897" spc="50">
                  <a:solidFill>
                    <a:srgbClr val="E3663C"/>
                  </a:solidFill>
                  <a:latin typeface="Canva Sans Bold"/>
                </a:rPr>
                <a:t>4</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DAF8k4KZEeQ</dc:identifier>
  <dcterms:modified xsi:type="dcterms:W3CDTF">2011-08-01T06:04:30Z</dcterms:modified>
  <cp:revision>1</cp:revision>
  <dc:title>AtliQmart retail-C9</dc:title>
</cp:coreProperties>
</file>